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92" r:id="rId3"/>
    <p:sldId id="301" r:id="rId4"/>
    <p:sldId id="317" r:id="rId5"/>
    <p:sldId id="259" r:id="rId6"/>
    <p:sldId id="270" r:id="rId7"/>
    <p:sldId id="299" r:id="rId8"/>
    <p:sldId id="260" r:id="rId9"/>
    <p:sldId id="261" r:id="rId10"/>
    <p:sldId id="274" r:id="rId11"/>
    <p:sldId id="257" r:id="rId12"/>
    <p:sldId id="275" r:id="rId13"/>
    <p:sldId id="276" r:id="rId14"/>
    <p:sldId id="277" r:id="rId15"/>
    <p:sldId id="258" r:id="rId16"/>
    <p:sldId id="262" r:id="rId17"/>
    <p:sldId id="263" r:id="rId18"/>
    <p:sldId id="265" r:id="rId19"/>
    <p:sldId id="266" r:id="rId20"/>
    <p:sldId id="272" r:id="rId21"/>
    <p:sldId id="271" r:id="rId22"/>
    <p:sldId id="316" r:id="rId23"/>
    <p:sldId id="305" r:id="rId24"/>
  </p:sldIdLst>
  <p:sldSz cx="9144000" cy="6858000" type="screen4x3"/>
  <p:notesSz cx="6797675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58"/>
    <p:restoredTop sz="94636"/>
  </p:normalViewPr>
  <p:slideViewPr>
    <p:cSldViewPr snapToGrid="0">
      <p:cViewPr varScale="1">
        <p:scale>
          <a:sx n="65" d="100"/>
          <a:sy n="65" d="100"/>
        </p:scale>
        <p:origin x="1444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8"/>
        <p:guide pos="214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071" y="1"/>
            <a:ext cx="294844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29517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071" y="9429517"/>
            <a:ext cx="294844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69648-43C0-4CC4-8A2D-EF7AF10E5DA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233" y="1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911" y="4718207"/>
            <a:ext cx="5441854" cy="4465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29517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233" y="9429517"/>
            <a:ext cx="294728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6" tIns="45356" rIns="90716" bIns="453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777076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6884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0484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2654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4954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24501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65291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7372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763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85234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784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32924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076284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167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1474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794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5504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04857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625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33013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6B96282-7E33-416A-B21F-20097BCAD261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129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14450"/>
            <a:ext cx="9144000" cy="540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spect="1" noChangeArrowheads="1"/>
          </p:cNvSpPr>
          <p:nvPr/>
        </p:nvSpPr>
        <p:spPr bwMode="auto">
          <a:xfrm>
            <a:off x="960438" y="233363"/>
            <a:ext cx="184467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8288"/>
          <a:lstStyle/>
          <a:p>
            <a:pPr marL="457200" indent="-457200">
              <a:lnSpc>
                <a:spcPts val="1700"/>
              </a:lnSpc>
              <a:defRPr/>
            </a:pPr>
            <a:r>
              <a:rPr lang="nb-NO" sz="1500">
                <a:latin typeface="Times New Roman" pitchFamily="1" charset="0"/>
              </a:rPr>
              <a:t>Oslo kommune</a:t>
            </a:r>
          </a:p>
          <a:p>
            <a:pPr marL="457200" indent="-457200">
              <a:lnSpc>
                <a:spcPts val="1700"/>
              </a:lnSpc>
              <a:defRPr/>
            </a:pPr>
            <a:r>
              <a:rPr lang="nb-NO" sz="1500" b="1">
                <a:latin typeface="Times New Roman" pitchFamily="1" charset="0"/>
              </a:rPr>
              <a:t>Utdanningsetaten</a:t>
            </a:r>
          </a:p>
          <a:p>
            <a:pPr marL="457200" indent="-457200">
              <a:lnSpc>
                <a:spcPts val="2400"/>
              </a:lnSpc>
              <a:defRPr/>
            </a:pPr>
            <a:endParaRPr lang="nb-NO" sz="1500" b="1">
              <a:latin typeface="Times New Roman" pitchFamily="1" charset="0"/>
            </a:endParaRPr>
          </a:p>
        </p:txBody>
      </p:sp>
      <p:pic>
        <p:nvPicPr>
          <p:cNvPr id="6" name="Picture 9" descr="BYVPEN-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3" y="127000"/>
            <a:ext cx="72548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ChangeAspect="1" noChangeArrowheads="1"/>
          </p:cNvSpPr>
          <p:nvPr/>
        </p:nvSpPr>
        <p:spPr bwMode="auto">
          <a:xfrm>
            <a:off x="0" y="1247775"/>
            <a:ext cx="9144000" cy="217488"/>
          </a:xfrm>
          <a:prstGeom prst="rect">
            <a:avLst/>
          </a:prstGeom>
          <a:solidFill>
            <a:srgbClr val="C6C6B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966788" y="1247775"/>
            <a:ext cx="7767637" cy="215900"/>
          </a:xfrm>
          <a:prstGeom prst="rect">
            <a:avLst/>
          </a:prstGeom>
          <a:solidFill>
            <a:srgbClr val="00338D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 sz="2400">
              <a:latin typeface="Times" charset="0"/>
            </a:endParaRPr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962025" y="119063"/>
            <a:ext cx="0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55675" y="1676400"/>
            <a:ext cx="7745413" cy="546100"/>
          </a:xfrm>
        </p:spPr>
        <p:txBody>
          <a:bodyPr anchor="ctr"/>
          <a:lstStyle>
            <a:lvl1pPr>
              <a:defRPr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52500" y="2222500"/>
            <a:ext cx="7747000" cy="10287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19888" y="6297613"/>
            <a:ext cx="1993900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222FA-8CA5-403E-89DD-59FC9A55F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6719888" y="5867400"/>
            <a:ext cx="1993900" cy="1793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dt" sz="half" idx="12"/>
          </p:nvPr>
        </p:nvSpPr>
        <p:spPr>
          <a:xfrm>
            <a:off x="6719888" y="6081713"/>
            <a:ext cx="1993900" cy="1793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A8713-8A27-4A7A-B748-CA2F60340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78625" y="1619250"/>
            <a:ext cx="1936750" cy="424815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968375" y="1619250"/>
            <a:ext cx="5657850" cy="424815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F9F03-3365-42D1-89B6-4890C1E75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tel og innhold med Osloskole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ekst 6"/>
          <p:cNvSpPr>
            <a:spLocks noGrp="1"/>
          </p:cNvSpPr>
          <p:nvPr>
            <p:ph type="body" sz="quarter" idx="13"/>
          </p:nvPr>
        </p:nvSpPr>
        <p:spPr>
          <a:xfrm>
            <a:off x="974944" y="1604434"/>
            <a:ext cx="7775575" cy="4711700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2026" y="6375364"/>
            <a:ext cx="732272" cy="337352"/>
          </a:xfrm>
          <a:prstGeom prst="rect">
            <a:avLst/>
          </a:prstGeom>
        </p:spPr>
      </p:pic>
      <p:sp>
        <p:nvSpPr>
          <p:cNvPr id="14" name="Tittel 1"/>
          <p:cNvSpPr>
            <a:spLocks noGrp="1"/>
          </p:cNvSpPr>
          <p:nvPr>
            <p:ph type="title"/>
          </p:nvPr>
        </p:nvSpPr>
        <p:spPr>
          <a:xfrm>
            <a:off x="974944" y="262755"/>
            <a:ext cx="7772401" cy="1209524"/>
          </a:xfrm>
        </p:spPr>
        <p:txBody>
          <a:bodyPr anchor="ctr"/>
          <a:lstStyle>
            <a:lvl1pPr>
              <a:defRPr sz="2800" baseline="0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4495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B4A04-C48C-42DF-99DB-02D7A54A9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94BEC-BB18-4523-8E1C-34ED020AE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968375" y="2197100"/>
            <a:ext cx="3797300" cy="367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18075" y="2197100"/>
            <a:ext cx="3797300" cy="367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5C898-C511-4727-8803-8297F107F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71B26-75B3-4690-BE52-EC48F2C9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56DD8B-6B74-4E13-A81B-1AA148293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37FF7-823A-46D8-B3FA-538150B70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DCD0B9-9A78-4B7C-9CDC-0105F9319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5163F-EE30-4FF1-8EFB-F529E4E8D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962025" y="119063"/>
            <a:ext cx="0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21475" y="6083300"/>
            <a:ext cx="1993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1475" y="5867400"/>
            <a:ext cx="1993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21475" y="6299200"/>
            <a:ext cx="1993900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214E43D8-B6D4-47A1-B763-5771662E07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68375" y="1619250"/>
            <a:ext cx="77470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tittelstil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8375" y="2197100"/>
            <a:ext cx="7747000" cy="367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96" tIns="45698" rIns="91396" bIns="456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Klikk for å redigere tekststiler i malen</a:t>
            </a:r>
          </a:p>
          <a:p>
            <a:pPr lvl="1"/>
            <a:r>
              <a:rPr lang="en-US"/>
              <a:t>Andre nivå</a:t>
            </a:r>
          </a:p>
          <a:p>
            <a:pPr lvl="2"/>
            <a:r>
              <a:rPr lang="en-US"/>
              <a:t>Tredje nivå</a:t>
            </a:r>
          </a:p>
          <a:p>
            <a:pPr lvl="3"/>
            <a:r>
              <a:rPr lang="en-US"/>
              <a:t>Fjerde nivå</a:t>
            </a:r>
          </a:p>
          <a:p>
            <a:pPr lvl="4"/>
            <a:r>
              <a:rPr lang="en-US"/>
              <a:t>Femte nivå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34950" y="5900738"/>
            <a:ext cx="519113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spect="1" noChangeArrowheads="1"/>
          </p:cNvSpPr>
          <p:nvPr/>
        </p:nvSpPr>
        <p:spPr bwMode="auto">
          <a:xfrm>
            <a:off x="960438" y="233363"/>
            <a:ext cx="1844675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18288"/>
          <a:lstStyle/>
          <a:p>
            <a:pPr marL="457200" indent="-457200">
              <a:lnSpc>
                <a:spcPts val="1700"/>
              </a:lnSpc>
              <a:defRPr/>
            </a:pPr>
            <a:r>
              <a:rPr lang="nb-NO" sz="1500">
                <a:latin typeface="Times New Roman" pitchFamily="1" charset="0"/>
              </a:rPr>
              <a:t>Oslo kommune</a:t>
            </a:r>
          </a:p>
          <a:p>
            <a:pPr marL="457200" indent="-457200">
              <a:lnSpc>
                <a:spcPts val="1700"/>
              </a:lnSpc>
              <a:defRPr/>
            </a:pPr>
            <a:r>
              <a:rPr lang="nb-NO" sz="1500" b="1">
                <a:latin typeface="Times New Roman" pitchFamily="1" charset="0"/>
              </a:rPr>
              <a:t>Utdanningsetaten</a:t>
            </a:r>
          </a:p>
          <a:p>
            <a:pPr marL="457200" indent="-457200">
              <a:lnSpc>
                <a:spcPts val="2400"/>
              </a:lnSpc>
              <a:defRPr/>
            </a:pPr>
            <a:endParaRPr lang="nb-NO" sz="1500" b="1">
              <a:latin typeface="Times New Roman" pitchFamily="1" charset="0"/>
            </a:endParaRPr>
          </a:p>
        </p:txBody>
      </p:sp>
      <p:pic>
        <p:nvPicPr>
          <p:cNvPr id="1034" name="Picture 10" descr="BYVPEN-F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3" y="127000"/>
            <a:ext cx="725487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7" name="Rectangle 11"/>
          <p:cNvSpPr>
            <a:spLocks noChangeAspect="1" noChangeArrowheads="1"/>
          </p:cNvSpPr>
          <p:nvPr/>
        </p:nvSpPr>
        <p:spPr bwMode="auto">
          <a:xfrm>
            <a:off x="0" y="1247775"/>
            <a:ext cx="9144000" cy="217488"/>
          </a:xfrm>
          <a:prstGeom prst="rect">
            <a:avLst/>
          </a:prstGeom>
          <a:solidFill>
            <a:srgbClr val="C6C6B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66788" y="1247775"/>
            <a:ext cx="7767637" cy="215900"/>
          </a:xfrm>
          <a:prstGeom prst="rect">
            <a:avLst/>
          </a:prstGeom>
          <a:solidFill>
            <a:srgbClr val="00338D"/>
          </a:solidFill>
          <a:ln w="889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nb-NO" sz="2400"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  <p:sldLayoutId id="2147484009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ofienberg.osloskolen.no/for-elever-og-foresatte/karakterer-og-eksamen/klage-pa-karakter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Foreldremøte 10. trinn, </a:t>
            </a:r>
            <a:r>
              <a:rPr lang="nb-NO" dirty="0" smtClean="0"/>
              <a:t>Sofienberg 18.04.18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Agenda: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Informasjon </a:t>
            </a:r>
            <a:r>
              <a:rPr lang="nb-NO" dirty="0"/>
              <a:t>om vurdering (eksamen og standpunkt)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Informasjon om klagerettigheter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Avslutning av skoleåret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/>
              <a:t>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 smtClean="0"/>
              <a:t>Alle skal opp i ett </a:t>
            </a:r>
            <a:r>
              <a:rPr lang="nb-NO" sz="2200" dirty="0"/>
              <a:t>s</a:t>
            </a:r>
            <a:r>
              <a:rPr lang="nb-NO" sz="2200" dirty="0" smtClean="0"/>
              <a:t>kriftlig  </a:t>
            </a:r>
            <a:r>
              <a:rPr lang="nb-NO" sz="2200" u="sng" dirty="0" smtClean="0"/>
              <a:t>og</a:t>
            </a:r>
            <a:r>
              <a:rPr lang="nb-NO" sz="2200" dirty="0" smtClean="0"/>
              <a:t>  ett muntlig fag (totalt to eksamener)</a:t>
            </a:r>
            <a:endParaRPr lang="nb-NO" sz="2200" dirty="0"/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Skriftlig eksamen: norsk (hovedmål og sidemål), matematikk </a:t>
            </a:r>
            <a:r>
              <a:rPr lang="nb-NO" sz="2200" u="sng" dirty="0" smtClean="0"/>
              <a:t>eller</a:t>
            </a:r>
            <a:r>
              <a:rPr lang="nb-NO" sz="2200" dirty="0" smtClean="0"/>
              <a:t> </a:t>
            </a:r>
            <a:r>
              <a:rPr lang="nb-NO" sz="2200" dirty="0"/>
              <a:t>engelsk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 smtClean="0"/>
              <a:t>Muntlig eksamen: norsk</a:t>
            </a:r>
            <a:r>
              <a:rPr lang="nb-NO" sz="2200" dirty="0"/>
              <a:t>, engelsk, matematikk, naturfag, </a:t>
            </a:r>
          </a:p>
          <a:p>
            <a:pPr marL="0" indent="0">
              <a:buNone/>
            </a:pPr>
            <a:r>
              <a:rPr lang="nb-NO" sz="2200" dirty="0"/>
              <a:t>     </a:t>
            </a:r>
            <a:r>
              <a:rPr lang="nb-NO" sz="2200" dirty="0" err="1" smtClean="0"/>
              <a:t>krle</a:t>
            </a:r>
            <a:r>
              <a:rPr lang="nb-NO" sz="2200" dirty="0" smtClean="0"/>
              <a:t>, </a:t>
            </a:r>
            <a:r>
              <a:rPr lang="nb-NO" sz="2200" dirty="0"/>
              <a:t>samfunnsfag </a:t>
            </a:r>
            <a:r>
              <a:rPr lang="nb-NO" sz="2200" u="sng" dirty="0" smtClean="0"/>
              <a:t>eller</a:t>
            </a:r>
            <a:r>
              <a:rPr lang="nb-NO" sz="2200" dirty="0" smtClean="0"/>
              <a:t> 2.fremmedspråk (tysk</a:t>
            </a:r>
            <a:r>
              <a:rPr lang="nb-NO" sz="2200" dirty="0"/>
              <a:t>, fransk, </a:t>
            </a:r>
            <a:endParaRPr lang="nb-NO" sz="2200" dirty="0" smtClean="0"/>
          </a:p>
          <a:p>
            <a:pPr marL="0" indent="0">
              <a:buNone/>
            </a:pPr>
            <a:r>
              <a:rPr lang="nb-NO" sz="2200" dirty="0" smtClean="0"/>
              <a:t>     spansk, engelsk fordypning)</a:t>
            </a:r>
            <a:endParaRPr lang="nb-NO" sz="2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1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/>
              <a:t>Skriftlig eksamen 5 timer </a:t>
            </a:r>
            <a:br>
              <a:rPr lang="nb-NO" sz="2800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200" dirty="0"/>
              <a:t>Informasjon om trekkfag: </a:t>
            </a:r>
            <a:r>
              <a:rPr lang="nb-NO" sz="2200" b="1" dirty="0"/>
              <a:t>9</a:t>
            </a:r>
            <a:r>
              <a:rPr lang="nb-NO" sz="2200" b="1" dirty="0" smtClean="0"/>
              <a:t>. </a:t>
            </a:r>
            <a:r>
              <a:rPr lang="nb-NO" sz="2200" b="1" dirty="0"/>
              <a:t>mai</a:t>
            </a:r>
          </a:p>
          <a:p>
            <a:pPr marL="400050" lvl="1" indent="0">
              <a:buNone/>
            </a:pPr>
            <a:r>
              <a:rPr lang="nb-NO" sz="2200" b="1" dirty="0" smtClean="0"/>
              <a:t>16. </a:t>
            </a:r>
            <a:r>
              <a:rPr lang="nb-NO" sz="2200" b="1" dirty="0"/>
              <a:t>mai</a:t>
            </a:r>
            <a:r>
              <a:rPr lang="nb-NO" sz="2200" dirty="0"/>
              <a:t>: </a:t>
            </a:r>
            <a:r>
              <a:rPr lang="nb-NO" sz="2200" dirty="0" smtClean="0"/>
              <a:t>Matematikkeksamen </a:t>
            </a:r>
            <a:endParaRPr lang="nb-NO" sz="2200" dirty="0"/>
          </a:p>
          <a:p>
            <a:pPr marL="400050" lvl="1" indent="0">
              <a:buNone/>
            </a:pPr>
            <a:r>
              <a:rPr lang="nb-NO" sz="2200" dirty="0" smtClean="0"/>
              <a:t>24. </a:t>
            </a:r>
            <a:r>
              <a:rPr lang="nb-NO" sz="2200" dirty="0"/>
              <a:t>mai: </a:t>
            </a:r>
            <a:r>
              <a:rPr lang="nb-NO" sz="2200" dirty="0" smtClean="0"/>
              <a:t>Forberedelse </a:t>
            </a:r>
            <a:r>
              <a:rPr lang="nb-NO" sz="2200" dirty="0"/>
              <a:t>engelskeksamen</a:t>
            </a:r>
          </a:p>
          <a:p>
            <a:pPr marL="400050" lvl="1" indent="0">
              <a:buNone/>
            </a:pPr>
            <a:r>
              <a:rPr lang="nb-NO" sz="2200" b="1" dirty="0" smtClean="0"/>
              <a:t>25. </a:t>
            </a:r>
            <a:r>
              <a:rPr lang="nb-NO" sz="2200" b="1" dirty="0"/>
              <a:t>mai</a:t>
            </a:r>
            <a:r>
              <a:rPr lang="nb-NO" sz="2200" dirty="0"/>
              <a:t>: </a:t>
            </a:r>
            <a:r>
              <a:rPr lang="nb-NO" sz="2200" dirty="0" smtClean="0"/>
              <a:t>Engelskeksamen</a:t>
            </a:r>
            <a:endParaRPr lang="nb-NO" sz="2200" dirty="0"/>
          </a:p>
          <a:p>
            <a:pPr marL="400050" lvl="1" indent="0">
              <a:buNone/>
            </a:pPr>
            <a:r>
              <a:rPr lang="nb-NO" sz="2200" dirty="0" smtClean="0"/>
              <a:t>28. </a:t>
            </a:r>
            <a:r>
              <a:rPr lang="nb-NO" sz="2200" dirty="0"/>
              <a:t>mai: </a:t>
            </a:r>
            <a:r>
              <a:rPr lang="nb-NO" sz="2200" dirty="0" smtClean="0"/>
              <a:t>Forberedelse </a:t>
            </a:r>
            <a:r>
              <a:rPr lang="nb-NO" sz="2200" dirty="0"/>
              <a:t>norskeksamen</a:t>
            </a:r>
          </a:p>
          <a:p>
            <a:pPr marL="400050" lvl="1" indent="0">
              <a:buNone/>
            </a:pPr>
            <a:r>
              <a:rPr lang="nb-NO" sz="2200" b="1" dirty="0" smtClean="0"/>
              <a:t>29. mai</a:t>
            </a:r>
            <a:r>
              <a:rPr lang="nb-NO" sz="2200" dirty="0" smtClean="0"/>
              <a:t>: Norsk hovedmålseksamen</a:t>
            </a:r>
            <a:endParaRPr lang="nb-NO" sz="2200" dirty="0"/>
          </a:p>
          <a:p>
            <a:pPr marL="400050" lvl="1" indent="0">
              <a:buNone/>
            </a:pPr>
            <a:r>
              <a:rPr lang="nb-NO" sz="2200" b="1" dirty="0" smtClean="0"/>
              <a:t>30. </a:t>
            </a:r>
            <a:r>
              <a:rPr lang="nb-NO" sz="2200" b="1" dirty="0"/>
              <a:t>mai</a:t>
            </a:r>
            <a:r>
              <a:rPr lang="nb-NO" sz="2200" dirty="0"/>
              <a:t>: N</a:t>
            </a:r>
            <a:r>
              <a:rPr lang="nb-NO" sz="2200" dirty="0" smtClean="0"/>
              <a:t>orsk sidemålseksamen/Norsk1415 </a:t>
            </a:r>
            <a:endParaRPr lang="nb-NO" sz="2200" dirty="0"/>
          </a:p>
          <a:p>
            <a:pPr marL="0" indent="0">
              <a:buNone/>
            </a:pPr>
            <a:endParaRPr lang="nb-NO" sz="900" dirty="0"/>
          </a:p>
          <a:p>
            <a:pPr lvl="1"/>
            <a:r>
              <a:rPr lang="nb-NO" sz="2200" dirty="0"/>
              <a:t>Tid: 9.00 -</a:t>
            </a:r>
            <a:r>
              <a:rPr lang="nb-NO" sz="2200" dirty="0" smtClean="0"/>
              <a:t>14.00 (15.00) </a:t>
            </a:r>
            <a:r>
              <a:rPr lang="nb-NO" sz="2200" dirty="0"/>
              <a:t>+ 15 min.</a:t>
            </a:r>
          </a:p>
          <a:p>
            <a:pPr lvl="2"/>
            <a:r>
              <a:rPr lang="nb-NO" sz="2200" dirty="0" smtClean="0"/>
              <a:t>Frokost fra </a:t>
            </a:r>
            <a:r>
              <a:rPr lang="nb-NO" sz="2200" dirty="0" err="1" smtClean="0"/>
              <a:t>kl</a:t>
            </a:r>
            <a:r>
              <a:rPr lang="nb-NO" sz="2200" dirty="0" smtClean="0"/>
              <a:t> 08.00 i kantinen for kandidatene Senest oppmøte i klasserommet:08.45</a:t>
            </a:r>
            <a:endParaRPr lang="nb-NO" sz="2200" dirty="0"/>
          </a:p>
          <a:p>
            <a:pPr marL="914400" lvl="2" indent="0">
              <a:buNone/>
            </a:pPr>
            <a:endParaRPr lang="nb-NO" sz="900" dirty="0"/>
          </a:p>
          <a:p>
            <a:pPr lvl="1"/>
            <a:r>
              <a:rPr lang="nb-NO" sz="2200" dirty="0"/>
              <a:t>Sensur faller </a:t>
            </a:r>
            <a:r>
              <a:rPr lang="nb-NO" sz="2200" dirty="0" smtClean="0"/>
              <a:t>18. juni  (publiseres 18./19. juni)</a:t>
            </a:r>
            <a:endParaRPr lang="nb-NO" sz="2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Hjelpemidler til skriftlig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På eksamen i norsk og engelsk er alle hjelpemidler tillatt. 	         - Unntatt verktøy som tillater kommunikasjon 			og oversettelsesprogrammer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Matematikkeksamen består av to deler:</a:t>
            </a:r>
          </a:p>
          <a:p>
            <a:pPr marL="0" indent="0">
              <a:buNone/>
            </a:pPr>
            <a:r>
              <a:rPr lang="nb-NO" sz="2200" dirty="0"/>
              <a:t>	Del 1 – Skrivesaker, passer, linjal og vinkelmåler er 		 tillatt</a:t>
            </a:r>
          </a:p>
          <a:p>
            <a:pPr marL="0" indent="0">
              <a:buNone/>
            </a:pPr>
            <a:r>
              <a:rPr lang="nb-NO" sz="2200" dirty="0"/>
              <a:t>	</a:t>
            </a:r>
          </a:p>
          <a:p>
            <a:pPr marL="0" indent="0">
              <a:buNone/>
            </a:pPr>
            <a:r>
              <a:rPr lang="nb-NO" sz="2200" dirty="0"/>
              <a:t>	Del 2 – Alle hjelpemidler er tillatt, med unntak av 			 </a:t>
            </a:r>
            <a:r>
              <a:rPr lang="nb-NO" sz="2200" dirty="0" smtClean="0"/>
              <a:t>internett </a:t>
            </a:r>
            <a:r>
              <a:rPr lang="nb-NO" sz="2200" dirty="0"/>
              <a:t>eller andre verktøy som tillater 			 kommunikasjon</a:t>
            </a:r>
          </a:p>
          <a:p>
            <a:pPr marL="0" indent="0">
              <a:buNone/>
            </a:pPr>
            <a:r>
              <a:rPr lang="nb-NO" dirty="0"/>
              <a:t>	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00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Annen viktig informasjon om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197100"/>
            <a:ext cx="7747000" cy="3896196"/>
          </a:xfrm>
        </p:spPr>
        <p:txBody>
          <a:bodyPr/>
          <a:lstStyle/>
          <a:p>
            <a:r>
              <a:rPr lang="nb-NO" sz="2200" dirty="0"/>
              <a:t>Elevene møter </a:t>
            </a:r>
            <a:r>
              <a:rPr lang="nb-NO" sz="2200" b="1" dirty="0"/>
              <a:t>tidsnok</a:t>
            </a:r>
            <a:r>
              <a:rPr lang="nb-NO" sz="2200" dirty="0"/>
              <a:t> til eksamen, minst 15 minutter før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Hvis en elev kommer før 10.00, kan kandidaten få avlegge eksamen, men får ikke igjen tid. Hvis etter 10.00, ikke eksamen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Blir eleven syk, må skolen straks få beskjed og legeerklæring må fremvises. Beskjed gis kontoret senest </a:t>
            </a:r>
            <a:r>
              <a:rPr lang="nb-NO" sz="2200" dirty="0" smtClean="0"/>
              <a:t>08.30</a:t>
            </a:r>
            <a:r>
              <a:rPr lang="nb-NO" sz="2200" dirty="0"/>
              <a:t>.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/>
              <a:t>Hvis en elev blir tatt i fusk underveis eller etter </a:t>
            </a:r>
            <a:r>
              <a:rPr lang="nb-NO" sz="2200" dirty="0" smtClean="0"/>
              <a:t>eksamen, </a:t>
            </a:r>
            <a:r>
              <a:rPr lang="nb-NO" sz="2200" dirty="0"/>
              <a:t>vil eleven miste eksamenskarakteren og standpunktkarakteren i faget!</a:t>
            </a:r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Utvidet tid på skriftlig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/>
              <a:t>Elever som av ulike grunner har behov for utvidet tid til skriftlig eksamen, kan søke rektor om dette. Legeerklæring må framvises.</a:t>
            </a:r>
          </a:p>
          <a:p>
            <a:pPr marL="0" indent="0">
              <a:buNone/>
            </a:pPr>
            <a:endParaRPr lang="nb-NO" sz="2200" dirty="0"/>
          </a:p>
          <a:p>
            <a:r>
              <a:rPr lang="nb-NO" sz="2200" dirty="0"/>
              <a:t>Søknad om utvidet tid må være rektor i hende </a:t>
            </a:r>
            <a:r>
              <a:rPr lang="nb-NO" sz="2200" dirty="0" smtClean="0"/>
              <a:t>innen        </a:t>
            </a:r>
            <a:r>
              <a:rPr lang="nb-NO" sz="2200" b="1" dirty="0"/>
              <a:t>4</a:t>
            </a:r>
            <a:r>
              <a:rPr lang="nb-NO" sz="2200" b="1" dirty="0" smtClean="0"/>
              <a:t>. </a:t>
            </a:r>
            <a:r>
              <a:rPr lang="nb-NO" sz="2200" b="1" dirty="0"/>
              <a:t>mai </a:t>
            </a:r>
            <a:r>
              <a:rPr lang="nb-NO" sz="2200" b="1" dirty="0" smtClean="0"/>
              <a:t>2018</a:t>
            </a:r>
            <a:r>
              <a:rPr lang="nb-NO" sz="2200" dirty="0" smtClean="0"/>
              <a:t>.</a:t>
            </a:r>
            <a:endParaRPr lang="nb-NO" sz="22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4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Muntlig eksamen: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2276872"/>
            <a:ext cx="7747000" cy="3670300"/>
          </a:xfrm>
        </p:spPr>
        <p:txBody>
          <a:bodyPr/>
          <a:lstStyle/>
          <a:p>
            <a:r>
              <a:rPr lang="nb-NO" sz="2200" dirty="0"/>
              <a:t>Muntlig</a:t>
            </a:r>
            <a:r>
              <a:rPr lang="nb-NO" sz="2200" dirty="0" smtClean="0"/>
              <a:t>: Alle elever skal opp i </a:t>
            </a:r>
            <a:r>
              <a:rPr lang="nb-NO" sz="2200" dirty="0"/>
              <a:t>enten norsk, matematikk, engelsk, naturfag, samfunnsfag, </a:t>
            </a:r>
            <a:r>
              <a:rPr lang="nb-NO" sz="2200" dirty="0" smtClean="0"/>
              <a:t>KRLE </a:t>
            </a:r>
            <a:r>
              <a:rPr lang="nb-NO" sz="2200" dirty="0"/>
              <a:t>eller </a:t>
            </a:r>
            <a:r>
              <a:rPr lang="nb-NO" sz="2200" dirty="0" smtClean="0"/>
              <a:t>2.fremmedspråk (fransk</a:t>
            </a:r>
            <a:r>
              <a:rPr lang="nb-NO" sz="2200" dirty="0"/>
              <a:t>, tysk, spansk, engelsk </a:t>
            </a:r>
            <a:r>
              <a:rPr lang="nb-NO" sz="2200" dirty="0" smtClean="0"/>
              <a:t>fordypning)</a:t>
            </a:r>
            <a:endParaRPr lang="nb-NO" sz="2200" dirty="0"/>
          </a:p>
          <a:p>
            <a:pPr marL="0" indent="0">
              <a:buNone/>
            </a:pPr>
            <a:endParaRPr lang="nb-NO" sz="2200" dirty="0"/>
          </a:p>
          <a:p>
            <a:pPr lvl="1"/>
            <a:r>
              <a:rPr lang="nb-NO" sz="2200" dirty="0"/>
              <a:t>Opplysning om trekkfag </a:t>
            </a:r>
            <a:r>
              <a:rPr lang="nb-NO" sz="2200" dirty="0" smtClean="0"/>
              <a:t>13.juni </a:t>
            </a:r>
            <a:r>
              <a:rPr lang="nb-NO" sz="2200" dirty="0"/>
              <a:t>og </a:t>
            </a:r>
            <a:r>
              <a:rPr lang="nb-NO" sz="2200" dirty="0" smtClean="0"/>
              <a:t>15. </a:t>
            </a:r>
            <a:r>
              <a:rPr lang="nb-NO" sz="2200" dirty="0"/>
              <a:t>juni</a:t>
            </a:r>
          </a:p>
          <a:p>
            <a:pPr lvl="1"/>
            <a:r>
              <a:rPr lang="nb-NO" sz="2200" dirty="0"/>
              <a:t>Forberedelse én lesedag + én veiledningsdag</a:t>
            </a:r>
          </a:p>
          <a:p>
            <a:pPr lvl="1"/>
            <a:r>
              <a:rPr lang="nb-NO" sz="2200" dirty="0"/>
              <a:t>Eksamensdato: </a:t>
            </a:r>
            <a:r>
              <a:rPr lang="nb-NO" sz="2200" b="1" dirty="0" smtClean="0"/>
              <a:t>15. </a:t>
            </a:r>
            <a:r>
              <a:rPr lang="nb-NO" sz="2200" b="1" dirty="0"/>
              <a:t>eller </a:t>
            </a:r>
            <a:r>
              <a:rPr lang="nb-NO" sz="2200" b="1" dirty="0" smtClean="0"/>
              <a:t>19. </a:t>
            </a:r>
            <a:r>
              <a:rPr lang="nb-NO" sz="2200" b="1" dirty="0"/>
              <a:t>juni </a:t>
            </a:r>
          </a:p>
          <a:p>
            <a:pPr lvl="1"/>
            <a:r>
              <a:rPr lang="nb-NO" sz="2200" dirty="0" smtClean="0"/>
              <a:t>Eksaminator (intern) + Sensor (ekstern)</a:t>
            </a:r>
            <a:endParaRPr lang="nb-NO" sz="2200" dirty="0"/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8375" y="1484784"/>
            <a:ext cx="7747000" cy="504056"/>
          </a:xfrm>
        </p:spPr>
        <p:txBody>
          <a:bodyPr/>
          <a:lstStyle/>
          <a:p>
            <a:r>
              <a:rPr lang="nb-NO"/>
              <a:t>Vurdering muntlig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988840"/>
            <a:ext cx="7743775" cy="4248472"/>
          </a:xfrm>
        </p:spPr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nb-NO" sz="2200" dirty="0"/>
              <a:t>Kompetansemålene i læreplanen prøves </a:t>
            </a:r>
          </a:p>
          <a:p>
            <a:pPr marL="0" indent="0" eaLnBrk="1" hangingPunct="1">
              <a:buNone/>
            </a:pPr>
            <a:endParaRPr lang="nb-NO" sz="900" dirty="0"/>
          </a:p>
          <a:p>
            <a:pPr eaLnBrk="1" hangingPunct="1">
              <a:buFont typeface="Arial" pitchFamily="34" charset="0"/>
              <a:buChar char="•"/>
            </a:pPr>
            <a:r>
              <a:rPr lang="nb-NO" sz="2200" dirty="0"/>
              <a:t>Elevene skal gis mulighet til å vise kompetanse i så stor del av faget som mulig.</a:t>
            </a:r>
          </a:p>
          <a:p>
            <a:pPr marL="0" indent="0" eaLnBrk="1" hangingPunct="1">
              <a:buNone/>
            </a:pPr>
            <a:endParaRPr lang="nb-NO" sz="900" dirty="0"/>
          </a:p>
          <a:p>
            <a:pPr eaLnBrk="1" hangingPunct="1">
              <a:buFont typeface="Arial" pitchFamily="34" charset="0"/>
              <a:buChar char="•"/>
            </a:pPr>
            <a:r>
              <a:rPr lang="nb-NO" sz="2200" dirty="0"/>
              <a:t>Eleven kan i prinsippet få spørsmål fra alle kompetansemål i faget. </a:t>
            </a:r>
          </a:p>
          <a:p>
            <a:pPr marL="0" indent="0" eaLnBrk="1" hangingPunct="1">
              <a:buNone/>
            </a:pPr>
            <a:endParaRPr lang="nb-NO" sz="900" dirty="0"/>
          </a:p>
          <a:p>
            <a:r>
              <a:rPr lang="nb-NO" sz="2200" dirty="0"/>
              <a:t>Presentasjonen ikke gjenstand for vurdering, unntatt </a:t>
            </a:r>
            <a:r>
              <a:rPr lang="nb-NO" sz="2200" dirty="0" err="1"/>
              <a:t>kommunikativ</a:t>
            </a:r>
            <a:r>
              <a:rPr lang="nb-NO" sz="2200" dirty="0"/>
              <a:t> kompetanse i språkfag</a:t>
            </a:r>
          </a:p>
          <a:p>
            <a:pPr marL="0" indent="0">
              <a:buNone/>
            </a:pPr>
            <a:endParaRPr lang="nb-NO" sz="900" dirty="0"/>
          </a:p>
          <a:p>
            <a:r>
              <a:rPr lang="nb-NO" sz="2200" dirty="0" smtClean="0"/>
              <a:t>Det er fagsamtalen som vurderes</a:t>
            </a:r>
            <a:endParaRPr lang="nb-NO" sz="2200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8375" y="1484784"/>
            <a:ext cx="7747000" cy="504056"/>
          </a:xfrm>
        </p:spPr>
        <p:txBody>
          <a:bodyPr/>
          <a:lstStyle/>
          <a:p>
            <a:r>
              <a:rPr lang="nb-NO"/>
              <a:t>Klagerett standpunktkarakterer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060848"/>
            <a:ext cx="7747000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dirty="0"/>
              <a:t>Sluttvurdering er enkeltvedtak med </a:t>
            </a:r>
            <a:r>
              <a:rPr lang="nb-NO" dirty="0" smtClean="0"/>
              <a:t>klagerett</a:t>
            </a:r>
          </a:p>
          <a:p>
            <a:pPr eaLnBrk="1" hangingPunct="1">
              <a:lnSpc>
                <a:spcPct val="90000"/>
              </a:lnSpc>
            </a:pPr>
            <a:r>
              <a:rPr lang="nb-NO" dirty="0" smtClean="0"/>
              <a:t>Klagefrist:10 dager etter at karakter er offentliggjort</a:t>
            </a: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 smtClean="0"/>
              <a:t>Informasjon fra Fylkesmannen om klagerett ligger på </a:t>
            </a:r>
            <a:r>
              <a:rPr lang="nb-NO" dirty="0"/>
              <a:t>skolens hjemmeside  (</a:t>
            </a:r>
            <a:r>
              <a:rPr lang="nb-NO" dirty="0">
                <a:hlinkClick r:id="rId3"/>
              </a:rPr>
              <a:t>https://sofienberg.osloskolen.no/for-elever-og-foresatte/karakterer-og-eksamen/klage-pa-karakter</a:t>
            </a:r>
            <a:r>
              <a:rPr lang="nb-NO" dirty="0" smtClean="0">
                <a:hlinkClick r:id="rId3"/>
              </a:rPr>
              <a:t>/</a:t>
            </a:r>
            <a:r>
              <a:rPr lang="nb-NO" dirty="0" smtClean="0"/>
              <a:t>)</a:t>
            </a: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Fylkesmannen vurderer ikke om karakteren er riktig, men om læreren har vurdert eleven i forhold til kompetansemålene i </a:t>
            </a:r>
            <a:r>
              <a:rPr lang="nb-NO" dirty="0" smtClean="0"/>
              <a:t>K06</a:t>
            </a: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Lærerens faglige skjønn overprøves </a:t>
            </a:r>
            <a:r>
              <a:rPr lang="nb-NO" dirty="0" smtClean="0"/>
              <a:t>ikke</a:t>
            </a:r>
            <a:endParaRPr lang="nb-NO" dirty="0"/>
          </a:p>
          <a:p>
            <a:pPr eaLnBrk="1" hangingPunct="1">
              <a:lnSpc>
                <a:spcPct val="90000"/>
              </a:lnSpc>
            </a:pPr>
            <a:r>
              <a:rPr lang="nb-NO" dirty="0"/>
              <a:t>Får eleven medhold, sendes saken tilbake til skolen der rektor og faglærer foretar en ny vurdering, og rektor setter endelig karakter. </a:t>
            </a:r>
          </a:p>
          <a:p>
            <a:pPr eaLnBrk="1" hangingPunct="1">
              <a:lnSpc>
                <a:spcPct val="90000"/>
              </a:lnSpc>
            </a:pPr>
            <a:r>
              <a:rPr lang="nb-NO" dirty="0"/>
              <a:t>Elever under 15 år må ha foresattes skriftlige samtykke </a:t>
            </a:r>
          </a:p>
          <a:p>
            <a:pPr marL="0" indent="0">
              <a:buNone/>
            </a:pPr>
            <a:endParaRPr lang="nb-NO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Klagerett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dirty="0"/>
              <a:t>Skriftlig eksamenskarakter ingen begrunnelse nødvendig</a:t>
            </a:r>
          </a:p>
          <a:p>
            <a:pPr eaLnBrk="1" hangingPunct="1"/>
            <a:r>
              <a:rPr lang="nb-NO" dirty="0"/>
              <a:t>Skriftlig melding om klage sendes/gis direkte til </a:t>
            </a:r>
            <a:r>
              <a:rPr lang="nb-NO" dirty="0" smtClean="0"/>
              <a:t>rektor</a:t>
            </a:r>
            <a:endParaRPr lang="nb-NO" dirty="0"/>
          </a:p>
          <a:p>
            <a:pPr eaLnBrk="1" hangingPunct="1"/>
            <a:r>
              <a:rPr lang="nb-NO" dirty="0"/>
              <a:t>Ved muntlig eksamen kan det kun </a:t>
            </a:r>
            <a:r>
              <a:rPr lang="nb-NO" dirty="0" smtClean="0"/>
              <a:t>klages </a:t>
            </a:r>
            <a:r>
              <a:rPr lang="nb-NO" dirty="0"/>
              <a:t>på formelle feil som kan ha hatt betydning for resultatet av prøven. Uttalelser fra sensor og eksaminator sendes Fylkesmannen sammen med klagen</a:t>
            </a:r>
            <a:r>
              <a:rPr lang="nb-NO" dirty="0" smtClean="0"/>
              <a:t>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586" y="4232639"/>
            <a:ext cx="6877050" cy="2486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Skolens varslingsplikt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b-NO" sz="2200"/>
              <a:t>Eleven og foresatte skal ha fått skriftlig varsel dersom eleven står i fare for ikke å få standpunktkarakter i ett eller flere fag på grunn av stort fravær eller av andre årsaker</a:t>
            </a:r>
          </a:p>
          <a:p>
            <a:pPr eaLnBrk="1" hangingPunct="1"/>
            <a:endParaRPr lang="nb-NO" sz="2200"/>
          </a:p>
          <a:p>
            <a:pPr eaLnBrk="1" hangingPunct="1">
              <a:buFont typeface="Wingdings 2" pitchFamily="18" charset="2"/>
              <a:buNone/>
            </a:pPr>
            <a:r>
              <a:rPr lang="nb-NO" sz="2200"/>
              <a:t>                            eller </a:t>
            </a:r>
          </a:p>
          <a:p>
            <a:pPr eaLnBrk="1" hangingPunct="1">
              <a:buFont typeface="Wingdings 2" pitchFamily="18" charset="2"/>
              <a:buNone/>
            </a:pPr>
            <a:endParaRPr lang="nb-NO" sz="2200"/>
          </a:p>
          <a:p>
            <a:pPr eaLnBrk="1" hangingPunct="1"/>
            <a:r>
              <a:rPr lang="nb-NO" sz="2200"/>
              <a:t>står i fare for å få nedsatt karakter i orden og/eller oppførsel. </a:t>
            </a:r>
          </a:p>
          <a:p>
            <a:pPr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b="1"/>
              <a:t>VGS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sz="2400" dirty="0"/>
              <a:t>Nøkkelinformasjon om inntaksregler, poengberegning og svar på tilbud om plass: </a:t>
            </a:r>
            <a:r>
              <a:rPr lang="nb-NO" sz="2400" dirty="0" err="1"/>
              <a:t>vilbli.no</a:t>
            </a:r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Svar på skoleplass får elevene på </a:t>
            </a:r>
            <a:r>
              <a:rPr lang="nb-NO" sz="2400" dirty="0" err="1"/>
              <a:t>sms</a:t>
            </a:r>
            <a:r>
              <a:rPr lang="nb-NO" sz="2400" dirty="0"/>
              <a:t> 10. – 12. juli: de fleste har </a:t>
            </a:r>
            <a:r>
              <a:rPr lang="nb-NO" sz="2400" dirty="0" smtClean="0"/>
              <a:t>gitt forhåndssvar. </a:t>
            </a:r>
            <a:endParaRPr lang="nb-NO" sz="2400" dirty="0"/>
          </a:p>
          <a:p>
            <a:endParaRPr lang="nb-NO" sz="2400" dirty="0"/>
          </a:p>
          <a:p>
            <a:r>
              <a:rPr lang="nb-NO" sz="2400" dirty="0"/>
              <a:t>Andreinntak i august</a:t>
            </a:r>
            <a:r>
              <a:rPr lang="nb-NO" sz="2400" dirty="0" smtClean="0"/>
              <a:t>.</a:t>
            </a:r>
          </a:p>
          <a:p>
            <a:r>
              <a:rPr lang="nb-NO" sz="2400" dirty="0" smtClean="0"/>
              <a:t>Ved spørsmål: Kontakt rådgiver Linda Moen: Linda.Moen@ude.oslo.kommune.no</a:t>
            </a:r>
            <a:endParaRPr lang="nb-NO" sz="2400" dirty="0"/>
          </a:p>
          <a:p>
            <a:endParaRPr lang="nb-NO" sz="2400" dirty="0"/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01073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8375" y="1412776"/>
            <a:ext cx="7747000" cy="432048"/>
          </a:xfrm>
        </p:spPr>
        <p:txBody>
          <a:bodyPr/>
          <a:lstStyle/>
          <a:p>
            <a:r>
              <a:rPr lang="nb-NO"/>
              <a:t>Fravær på vitnemålet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71600" y="1844824"/>
            <a:ext cx="7920880" cy="4896544"/>
          </a:xfrm>
        </p:spPr>
        <p:txBody>
          <a:bodyPr/>
          <a:lstStyle/>
          <a:p>
            <a:r>
              <a:rPr lang="nb-NO" dirty="0"/>
              <a:t>Alt fravær føres på vitnemålet for tre år</a:t>
            </a:r>
          </a:p>
          <a:p>
            <a:r>
              <a:rPr lang="nb-NO" dirty="0"/>
              <a:t>Det kan søkes om å få slettet inntil 10 hele dager: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 dirty="0"/>
              <a:t>Sykdom fra og med den fjerde sykedagen:</a:t>
            </a:r>
          </a:p>
          <a:p>
            <a:pPr marL="1257300" lvl="2" indent="-457200"/>
            <a:r>
              <a:rPr lang="nb-NO" dirty="0"/>
              <a:t>Legeerklæring </a:t>
            </a:r>
          </a:p>
          <a:p>
            <a:pPr marL="1257300" lvl="3" indent="0">
              <a:buNone/>
            </a:pPr>
            <a:r>
              <a:rPr lang="nb-NO" dirty="0"/>
              <a:t>Elever med funksjonsnedsettelse eller kronisk sykdom får likevel unntak fra dette siste punktet og kan stryke fravær fra første sykedag.    </a:t>
            </a:r>
          </a:p>
          <a:p>
            <a:pPr marL="857250" lvl="1" indent="-457200">
              <a:buFont typeface="+mj-lt"/>
              <a:buAutoNum type="arabicPeriod"/>
            </a:pPr>
            <a:r>
              <a:rPr lang="nb-NO" dirty="0"/>
              <a:t>Fravær som skyldes innvilget permisjon etter </a:t>
            </a:r>
            <a:r>
              <a:rPr lang="nb-NO" dirty="0" err="1"/>
              <a:t>Oppl.l</a:t>
            </a:r>
            <a:r>
              <a:rPr lang="nb-NO" dirty="0"/>
              <a:t>. § 2-11.</a:t>
            </a:r>
          </a:p>
          <a:p>
            <a:pPr marL="400050" lvl="1" indent="0">
              <a:buNone/>
            </a:pPr>
            <a:endParaRPr lang="nb-NO" dirty="0"/>
          </a:p>
          <a:p>
            <a:pPr>
              <a:buFont typeface="Arial" pitchFamily="34" charset="0"/>
              <a:buChar char="•"/>
            </a:pPr>
            <a:r>
              <a:rPr lang="nb-NO" dirty="0"/>
              <a:t>Foresatte kan be om at årsak til fraværet blir ført på et vedlegg til vitnemålet</a:t>
            </a:r>
          </a:p>
          <a:p>
            <a:r>
              <a:rPr lang="nb-NO" dirty="0"/>
              <a:t>Søknad angående fravær må være skolens kontor i hende innen mandag </a:t>
            </a:r>
            <a:r>
              <a:rPr lang="nb-NO" dirty="0" smtClean="0"/>
              <a:t>04.06.2018. </a:t>
            </a:r>
            <a:r>
              <a:rPr lang="nb-NO" dirty="0"/>
              <a:t>Søknader mottatt etter denne datoen vil ikke bli behandlet.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5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Avslutning av skoleåret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Vitnemålsutdelingen </a:t>
            </a:r>
            <a:r>
              <a:rPr lang="nb-NO" dirty="0"/>
              <a:t>er </a:t>
            </a:r>
            <a:r>
              <a:rPr lang="nb-NO" dirty="0" smtClean="0"/>
              <a:t>onsdag 20. </a:t>
            </a:r>
            <a:r>
              <a:rPr lang="nb-NO" dirty="0"/>
              <a:t>juni. Invitasjon kommer senere.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Dette er en høytidelig avslutning på ti års skolegang og vi </a:t>
            </a:r>
            <a:r>
              <a:rPr lang="nb-NO" dirty="0" smtClean="0"/>
              <a:t>håper </a:t>
            </a:r>
            <a:r>
              <a:rPr lang="nb-NO" dirty="0"/>
              <a:t>alle foresatte </a:t>
            </a:r>
            <a:r>
              <a:rPr lang="nb-NO" dirty="0" smtClean="0"/>
              <a:t>vil sette av kvelden!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0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3"/>
          </p:nvPr>
        </p:nvSpPr>
        <p:spPr>
          <a:xfrm>
            <a:off x="536069" y="1844824"/>
            <a:ext cx="8207289" cy="37398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sz="8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8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2700" dirty="0"/>
          </a:p>
          <a:p>
            <a:pPr marL="0" indent="0">
              <a:buNone/>
            </a:pPr>
            <a:endParaRPr lang="nb-NO" sz="2700" dirty="0"/>
          </a:p>
          <a:p>
            <a:pPr marL="0" indent="0" algn="ctr">
              <a:buNone/>
            </a:pPr>
            <a:endParaRPr lang="nb-NO" sz="2700" dirty="0"/>
          </a:p>
          <a:p>
            <a:pPr marL="0" indent="0">
              <a:buNone/>
            </a:pPr>
            <a:endParaRPr lang="nb-NO" sz="4800" dirty="0"/>
          </a:p>
          <a:p>
            <a:pPr marL="0" indent="0">
              <a:buNone/>
            </a:pPr>
            <a:r>
              <a:rPr lang="nb-NO" sz="4800" dirty="0"/>
              <a:t>15. mai offentliggjørings skriftlig eksamenstrekk for videregående opplæring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Eksamensperioden vår 2018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2352201"/>
              </p:ext>
            </p:extLst>
          </p:nvPr>
        </p:nvGraphicFramePr>
        <p:xfrm>
          <a:off x="597877" y="1072664"/>
          <a:ext cx="7508631" cy="5697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897">
                  <a:extLst>
                    <a:ext uri="{9D8B030D-6E8A-4147-A177-3AD203B41FA5}">
                      <a16:colId xmlns:a16="http://schemas.microsoft.com/office/drawing/2014/main" val="656845546"/>
                    </a:ext>
                  </a:extLst>
                </a:gridCol>
                <a:gridCol w="1225408">
                  <a:extLst>
                    <a:ext uri="{9D8B030D-6E8A-4147-A177-3AD203B41FA5}">
                      <a16:colId xmlns:a16="http://schemas.microsoft.com/office/drawing/2014/main" val="1283622803"/>
                    </a:ext>
                  </a:extLst>
                </a:gridCol>
                <a:gridCol w="1249438">
                  <a:extLst>
                    <a:ext uri="{9D8B030D-6E8A-4147-A177-3AD203B41FA5}">
                      <a16:colId xmlns:a16="http://schemas.microsoft.com/office/drawing/2014/main" val="860035874"/>
                    </a:ext>
                  </a:extLst>
                </a:gridCol>
                <a:gridCol w="1333533">
                  <a:extLst>
                    <a:ext uri="{9D8B030D-6E8A-4147-A177-3AD203B41FA5}">
                      <a16:colId xmlns:a16="http://schemas.microsoft.com/office/drawing/2014/main" val="2548924676"/>
                    </a:ext>
                  </a:extLst>
                </a:gridCol>
                <a:gridCol w="1456018">
                  <a:extLst>
                    <a:ext uri="{9D8B030D-6E8A-4147-A177-3AD203B41FA5}">
                      <a16:colId xmlns:a16="http://schemas.microsoft.com/office/drawing/2014/main" val="3217502880"/>
                    </a:ext>
                  </a:extLst>
                </a:gridCol>
                <a:gridCol w="1463337">
                  <a:extLst>
                    <a:ext uri="{9D8B030D-6E8A-4147-A177-3AD203B41FA5}">
                      <a16:colId xmlns:a16="http://schemas.microsoft.com/office/drawing/2014/main" val="1673257682"/>
                    </a:ext>
                  </a:extLst>
                </a:gridCol>
              </a:tblGrid>
              <a:tr h="1897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Mandag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Tirsdag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Onsdag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Torsdag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Fredag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3991746741"/>
                  </a:ext>
                </a:extLst>
              </a:tr>
              <a:tr h="815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18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+mj-lt"/>
                        </a:rPr>
                        <a:t>30.4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Frist: Søke utvidet tid til eksamen</a:t>
                      </a:r>
                      <a:endParaRPr lang="nb-NO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4.5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2157822203"/>
                  </a:ext>
                </a:extLst>
              </a:tr>
              <a:tr h="59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19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7.5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8.5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9.5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Offentliggjøring av skriftlig strekk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</a:rPr>
                        <a:t>10.5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Kr. himmelfartsdag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</a:rPr>
                        <a:t>11.5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795517972"/>
                  </a:ext>
                </a:extLst>
              </a:tr>
              <a:tr h="413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20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14.5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15.5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16.5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Matematikk</a:t>
                      </a:r>
                      <a:r>
                        <a:rPr lang="nb-NO" sz="1000" dirty="0" smtClean="0">
                          <a:effectLst/>
                        </a:rPr>
                        <a:t> 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solidFill>
                            <a:srgbClr val="FF0000"/>
                          </a:solidFill>
                          <a:effectLst/>
                        </a:rPr>
                        <a:t>17.5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18.5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3663509037"/>
                  </a:ext>
                </a:extLst>
              </a:tr>
              <a:tr h="550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21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</a:rPr>
                        <a:t>21.5</a:t>
                      </a:r>
                      <a:r>
                        <a:rPr lang="nb-NO" sz="10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0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 pinsedag</a:t>
                      </a:r>
                      <a:endParaRPr lang="nb-NO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22.5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23.5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24.5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Forberedelse engelsk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25.5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Eksamen:</a:t>
                      </a:r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Engelsk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801704146"/>
                  </a:ext>
                </a:extLst>
              </a:tr>
              <a:tr h="106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22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</a:rPr>
                        <a:t>28.5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</a:rPr>
                        <a:t>Forberedelse</a:t>
                      </a:r>
                      <a:r>
                        <a:rPr lang="nb-NO" sz="10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</a:rPr>
                        <a:t>norsk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(Eksamen i 1T for elever</a:t>
                      </a:r>
                      <a:r>
                        <a:rPr lang="nb-NO" sz="1000" b="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forserer)</a:t>
                      </a:r>
                      <a:endParaRPr lang="nb-NO" sz="1000" b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Eksamen: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Norsk hovedmål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Eksamen: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Norsk sidemål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31.5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Frist: Fravær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1.6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457988334"/>
                  </a:ext>
                </a:extLst>
              </a:tr>
              <a:tr h="1897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23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4.6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5.6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6.6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7.6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8.6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863723837"/>
                  </a:ext>
                </a:extLst>
              </a:tr>
              <a:tr h="1210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24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11.6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13.6</a:t>
                      </a:r>
                    </a:p>
                    <a:p>
                      <a:pPr algn="l"/>
                      <a:r>
                        <a:rPr lang="nb-NO" sz="1000" b="1" dirty="0" smtClean="0">
                          <a:solidFill>
                            <a:srgbClr val="00B050"/>
                          </a:solidFill>
                        </a:rPr>
                        <a:t>Trekk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</a:rPr>
                        <a:t>: muntlig</a:t>
                      </a:r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</a:rPr>
                        <a:t> eksamen </a:t>
                      </a:r>
                    </a:p>
                    <a:p>
                      <a:pPr algn="l"/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</a:rPr>
                        <a:t>(parti 1)</a:t>
                      </a:r>
                      <a:endParaRPr lang="nb-NO" sz="1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000" dirty="0" smtClean="0">
                        <a:effectLst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15.6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solidFill>
                            <a:srgbClr val="00B050"/>
                          </a:solidFill>
                          <a:effectLst/>
                        </a:rPr>
                        <a:t>Muntlig eksamen</a:t>
                      </a:r>
                      <a:r>
                        <a:rPr lang="nb-NO" sz="1000" b="1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(pulje 1)</a:t>
                      </a:r>
                    </a:p>
                    <a:p>
                      <a:pPr algn="l"/>
                      <a:r>
                        <a:rPr lang="nb-NO" sz="1000" b="1" dirty="0" smtClean="0">
                          <a:solidFill>
                            <a:srgbClr val="00B050"/>
                          </a:solidFill>
                        </a:rPr>
                        <a:t>Trekk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</a:rPr>
                        <a:t>: muntlig</a:t>
                      </a:r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</a:rPr>
                        <a:t> eksamen  (parti 2)</a:t>
                      </a: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743252906"/>
                  </a:ext>
                </a:extLst>
              </a:tr>
              <a:tr h="662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effectLst/>
                        </a:rPr>
                        <a:t>25</a:t>
                      </a:r>
                      <a:endParaRPr lang="nb-NO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nb-NO" sz="1400" dirty="0"/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Fellessensur skriftlig eksamen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19.6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solidFill>
                            <a:srgbClr val="00B050"/>
                          </a:solidFill>
                          <a:effectLst/>
                        </a:rPr>
                        <a:t>Muntlig eksamen (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pulje 2)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20.6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Vitnemålsutdeling</a:t>
                      </a:r>
                      <a:endParaRPr lang="nb-NO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21.6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FRI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Sommerferie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67945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17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dirty="0"/>
          </a:p>
          <a:p>
            <a:pPr marL="0" indent="0" algn="ctr">
              <a:buNone/>
            </a:pPr>
            <a:endParaRPr lang="nb-NO" sz="4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" name="Bild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4708" y="1619250"/>
            <a:ext cx="457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2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71600" y="1844824"/>
            <a:ext cx="7743775" cy="1550794"/>
          </a:xfrm>
        </p:spPr>
        <p:txBody>
          <a:bodyPr/>
          <a:lstStyle/>
          <a:p>
            <a:r>
              <a:rPr lang="nb-NO" sz="3600" b="1"/>
              <a:t>Informasjon om vurdering:</a:t>
            </a:r>
            <a:r>
              <a:rPr lang="nb-NO" sz="3600"/>
              <a:t/>
            </a:r>
            <a:br>
              <a:rPr lang="nb-NO" sz="3600"/>
            </a:br>
            <a:r>
              <a:rPr lang="nb-NO" sz="3600"/>
              <a:t/>
            </a:r>
            <a:br>
              <a:rPr lang="nb-NO" sz="3600"/>
            </a:br>
            <a:r>
              <a:rPr lang="nb-NO" sz="3600"/>
              <a:t>underveisvurdering – sluttvurdering</a:t>
            </a:r>
            <a:br>
              <a:rPr lang="nb-NO" sz="3600"/>
            </a:br>
            <a:endParaRPr lang="nb-NO" sz="360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56DD8B-6B74-4E13-A81B-1AA14829386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2056" name="Picture 8" descr="C:\Users\emystad\AppData\Local\Microsoft\Windows\Temporary Internet Files\Content.IE5\4BVSZUBS\Wordle_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717032"/>
            <a:ext cx="3499098" cy="2064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227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ekst 1"/>
          <p:cNvSpPr>
            <a:spLocks noGrp="1"/>
          </p:cNvSpPr>
          <p:nvPr>
            <p:ph type="body" sz="quarter" idx="13"/>
          </p:nvPr>
        </p:nvSpPr>
        <p:spPr>
          <a:xfrm>
            <a:off x="536069" y="1844824"/>
            <a:ext cx="8207289" cy="373987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pPr marL="0" indent="0">
              <a:buNone/>
            </a:pPr>
            <a:endParaRPr lang="nb-NO" sz="8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8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1400" dirty="0"/>
          </a:p>
          <a:p>
            <a:pPr marL="0" indent="0">
              <a:buNone/>
            </a:pPr>
            <a:endParaRPr lang="nb-NO" sz="2700" dirty="0"/>
          </a:p>
          <a:p>
            <a:pPr marL="0" indent="0">
              <a:buNone/>
            </a:pPr>
            <a:endParaRPr lang="nb-NO" sz="2700" dirty="0"/>
          </a:p>
          <a:p>
            <a:pPr marL="0" indent="0" algn="ctr">
              <a:buNone/>
            </a:pPr>
            <a:endParaRPr lang="nb-NO" sz="2700" dirty="0"/>
          </a:p>
          <a:p>
            <a:pPr marL="0" indent="0">
              <a:buNone/>
            </a:pPr>
            <a:endParaRPr lang="nb-NO" sz="4800" dirty="0"/>
          </a:p>
          <a:p>
            <a:pPr marL="0" indent="0">
              <a:buNone/>
            </a:pPr>
            <a:r>
              <a:rPr lang="nb-NO" sz="4800" dirty="0"/>
              <a:t>15. mai offentliggjørings skriftlig eksamenstrekk for videregående opplæring</a:t>
            </a:r>
          </a:p>
        </p:txBody>
      </p:sp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Eksamensperioden vår 2018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695365"/>
              </p:ext>
            </p:extLst>
          </p:nvPr>
        </p:nvGraphicFramePr>
        <p:xfrm>
          <a:off x="597877" y="1072664"/>
          <a:ext cx="7508631" cy="56974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0897">
                  <a:extLst>
                    <a:ext uri="{9D8B030D-6E8A-4147-A177-3AD203B41FA5}">
                      <a16:colId xmlns:a16="http://schemas.microsoft.com/office/drawing/2014/main" val="656845546"/>
                    </a:ext>
                  </a:extLst>
                </a:gridCol>
                <a:gridCol w="1225408">
                  <a:extLst>
                    <a:ext uri="{9D8B030D-6E8A-4147-A177-3AD203B41FA5}">
                      <a16:colId xmlns:a16="http://schemas.microsoft.com/office/drawing/2014/main" val="1283622803"/>
                    </a:ext>
                  </a:extLst>
                </a:gridCol>
                <a:gridCol w="1249438">
                  <a:extLst>
                    <a:ext uri="{9D8B030D-6E8A-4147-A177-3AD203B41FA5}">
                      <a16:colId xmlns:a16="http://schemas.microsoft.com/office/drawing/2014/main" val="860035874"/>
                    </a:ext>
                  </a:extLst>
                </a:gridCol>
                <a:gridCol w="1333533">
                  <a:extLst>
                    <a:ext uri="{9D8B030D-6E8A-4147-A177-3AD203B41FA5}">
                      <a16:colId xmlns:a16="http://schemas.microsoft.com/office/drawing/2014/main" val="2548924676"/>
                    </a:ext>
                  </a:extLst>
                </a:gridCol>
                <a:gridCol w="1456018">
                  <a:extLst>
                    <a:ext uri="{9D8B030D-6E8A-4147-A177-3AD203B41FA5}">
                      <a16:colId xmlns:a16="http://schemas.microsoft.com/office/drawing/2014/main" val="3217502880"/>
                    </a:ext>
                  </a:extLst>
                </a:gridCol>
                <a:gridCol w="1463337">
                  <a:extLst>
                    <a:ext uri="{9D8B030D-6E8A-4147-A177-3AD203B41FA5}">
                      <a16:colId xmlns:a16="http://schemas.microsoft.com/office/drawing/2014/main" val="1673257682"/>
                    </a:ext>
                  </a:extLst>
                </a:gridCol>
              </a:tblGrid>
              <a:tr h="1897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Mandag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Tirsdag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Onsdag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Torsdag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Fredag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3991746741"/>
                  </a:ext>
                </a:extLst>
              </a:tr>
              <a:tr h="8152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18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+mj-lt"/>
                        </a:rPr>
                        <a:t>30.4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Frist: Søke utvidet tid til eksamen</a:t>
                      </a:r>
                      <a:endParaRPr lang="nb-NO" sz="10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solidFill>
                            <a:srgbClr val="FF0000"/>
                          </a:solidFill>
                          <a:effectLst/>
                        </a:rPr>
                        <a:t>1.5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2.5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3.5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4.5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2157822203"/>
                  </a:ext>
                </a:extLst>
              </a:tr>
              <a:tr h="5966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19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7.5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8.5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9.5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Offentliggjøring av skriftlig strekk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</a:rPr>
                        <a:t>10.5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Kr. himmelfartsdag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</a:rPr>
                        <a:t>11.5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Fri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795517972"/>
                  </a:ext>
                </a:extLst>
              </a:tr>
              <a:tr h="4138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20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14.5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15.5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16.5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Matematikk</a:t>
                      </a:r>
                      <a:r>
                        <a:rPr lang="nb-NO" sz="1000" dirty="0" smtClean="0">
                          <a:effectLst/>
                        </a:rPr>
                        <a:t> 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solidFill>
                            <a:srgbClr val="FF0000"/>
                          </a:solidFill>
                          <a:effectLst/>
                        </a:rPr>
                        <a:t>17.5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18.5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3663509037"/>
                  </a:ext>
                </a:extLst>
              </a:tr>
              <a:tr h="550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21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</a:rPr>
                        <a:t>21.5</a:t>
                      </a:r>
                      <a:r>
                        <a:rPr lang="nb-NO" sz="10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nb-NO" sz="1000" baseline="0" dirty="0" smtClean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2. pinsedag</a:t>
                      </a:r>
                      <a:endParaRPr lang="nb-NO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22.5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23.5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24.5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Forberedelse engelsk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25.5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Eksamen:</a:t>
                      </a:r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Engelsk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801704146"/>
                  </a:ext>
                </a:extLst>
              </a:tr>
              <a:tr h="10683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22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</a:rPr>
                        <a:t>28.5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</a:rPr>
                        <a:t>Forberedelse</a:t>
                      </a:r>
                      <a:r>
                        <a:rPr lang="nb-NO" sz="1000" b="0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</a:rPr>
                        <a:t>norsk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(Eksamen i 1T for elever</a:t>
                      </a:r>
                      <a:r>
                        <a:rPr lang="nb-NO" sz="1000" b="0" baseline="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som forserer)</a:t>
                      </a:r>
                      <a:endParaRPr lang="nb-NO" sz="1000" b="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29.5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Eksamen: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Norsk hovedmål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30.5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Eksamen: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Norsk sidemål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31.5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Frist: Fravær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1.6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457988334"/>
                  </a:ext>
                </a:extLst>
              </a:tr>
              <a:tr h="1897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>
                          <a:effectLst/>
                        </a:rPr>
                        <a:t>23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4.6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5.6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6.6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7.6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>
                          <a:effectLst/>
                        </a:rPr>
                        <a:t>8.6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1863723837"/>
                  </a:ext>
                </a:extLst>
              </a:tr>
              <a:tr h="12101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100" dirty="0">
                          <a:effectLst/>
                        </a:rPr>
                        <a:t>24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>
                          <a:effectLst/>
                        </a:rPr>
                        <a:t>11.6</a:t>
                      </a:r>
                      <a:endParaRPr lang="nb-NO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12.6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</a:rPr>
                        <a:t>13.6</a:t>
                      </a:r>
                    </a:p>
                    <a:p>
                      <a:pPr algn="l"/>
                      <a:r>
                        <a:rPr lang="nb-NO" sz="1000" b="1" dirty="0" smtClean="0">
                          <a:solidFill>
                            <a:srgbClr val="00B050"/>
                          </a:solidFill>
                        </a:rPr>
                        <a:t>Trekk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</a:rPr>
                        <a:t>: muntlig</a:t>
                      </a:r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</a:rPr>
                        <a:t> eksamen </a:t>
                      </a:r>
                    </a:p>
                    <a:p>
                      <a:pPr algn="l"/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</a:rPr>
                        <a:t>(parti 1)</a:t>
                      </a:r>
                      <a:endParaRPr lang="nb-NO" sz="10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nb-NO" sz="1000" dirty="0" smtClean="0">
                        <a:effectLst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14.6</a:t>
                      </a:r>
                      <a:endParaRPr lang="nb-N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15.6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solidFill>
                            <a:srgbClr val="00B050"/>
                          </a:solidFill>
                          <a:effectLst/>
                        </a:rPr>
                        <a:t>Muntlig eksamen</a:t>
                      </a:r>
                      <a:r>
                        <a:rPr lang="nb-NO" sz="1000" b="1" baseline="0" dirty="0" smtClean="0">
                          <a:solidFill>
                            <a:srgbClr val="00B050"/>
                          </a:solidFill>
                          <a:effectLst/>
                        </a:rPr>
                        <a:t> 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(pulje 1)</a:t>
                      </a:r>
                    </a:p>
                    <a:p>
                      <a:pPr algn="l"/>
                      <a:r>
                        <a:rPr lang="nb-NO" sz="1000" b="1" dirty="0" smtClean="0">
                          <a:solidFill>
                            <a:srgbClr val="00B050"/>
                          </a:solidFill>
                        </a:rPr>
                        <a:t>Trekk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</a:rPr>
                        <a:t>: muntlig</a:t>
                      </a:r>
                      <a:r>
                        <a:rPr lang="nb-NO" sz="1000" baseline="0" dirty="0" smtClean="0">
                          <a:solidFill>
                            <a:srgbClr val="00B050"/>
                          </a:solidFill>
                        </a:rPr>
                        <a:t> eksamen  (parti 2)</a:t>
                      </a: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743252906"/>
                  </a:ext>
                </a:extLst>
              </a:tr>
              <a:tr h="662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smtClean="0">
                          <a:effectLst/>
                        </a:rPr>
                        <a:t>25</a:t>
                      </a:r>
                      <a:endParaRPr lang="nb-NO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nb-NO" sz="1400" dirty="0"/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18.6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Fellessensur skriftlig eksamen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19.6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b="1" dirty="0" smtClean="0">
                          <a:solidFill>
                            <a:srgbClr val="00B050"/>
                          </a:solidFill>
                          <a:effectLst/>
                        </a:rPr>
                        <a:t>Muntlig eksamen (</a:t>
                      </a:r>
                      <a:r>
                        <a:rPr lang="nb-NO" sz="1000" dirty="0" smtClean="0">
                          <a:solidFill>
                            <a:srgbClr val="00B050"/>
                          </a:solidFill>
                          <a:effectLst/>
                        </a:rPr>
                        <a:t>pulje 2)</a:t>
                      </a:r>
                      <a:endParaRPr lang="nb-NO" sz="10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20.6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Vitnemålsutdeling</a:t>
                      </a:r>
                      <a:endParaRPr lang="nb-NO" sz="1000" dirty="0" smtClean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21.6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FRI</a:t>
                      </a:r>
                      <a:endParaRPr lang="nb-NO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b-NO" sz="1000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Sommerferie</a:t>
                      </a:r>
                      <a:endParaRPr lang="nb-NO" sz="1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261" marR="67261" marT="9342" marB="0"/>
                </a:tc>
                <a:extLst>
                  <a:ext uri="{0D108BD9-81ED-4DB2-BD59-A6C34878D82A}">
                    <a16:rowId xmlns:a16="http://schemas.microsoft.com/office/drawing/2014/main" val="679452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38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Sluttvurdering = standpunktkarakterer og eksamen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197100"/>
            <a:ext cx="7747000" cy="4040212"/>
          </a:xfrm>
        </p:spPr>
        <p:txBody>
          <a:bodyPr/>
          <a:lstStyle/>
          <a:p>
            <a:pPr marL="0" indent="0" fontAlgn="t">
              <a:buNone/>
            </a:pPr>
            <a:r>
              <a:rPr lang="nn-NO" sz="2400" b="1" dirty="0"/>
              <a:t>§ 3-17.</a:t>
            </a:r>
            <a:r>
              <a:rPr lang="nn-NO" sz="2400" dirty="0"/>
              <a:t> </a:t>
            </a:r>
            <a:r>
              <a:rPr lang="nn-NO" sz="2400" i="1" dirty="0"/>
              <a:t>Sluttvurdering i fag</a:t>
            </a:r>
            <a:r>
              <a:rPr lang="nn-NO" sz="2400" dirty="0"/>
              <a:t> </a:t>
            </a:r>
          </a:p>
          <a:p>
            <a:pPr fontAlgn="t"/>
            <a:r>
              <a:rPr lang="nn-NO" sz="2200" dirty="0" err="1" smtClean="0"/>
              <a:t>Sluttvurderingen</a:t>
            </a:r>
            <a:r>
              <a:rPr lang="nn-NO" sz="2200" dirty="0" smtClean="0"/>
              <a:t> </a:t>
            </a:r>
            <a:r>
              <a:rPr lang="nn-NO" sz="2200" dirty="0"/>
              <a:t>skal gi informasjon om kompetansen til eleven, </a:t>
            </a:r>
            <a:r>
              <a:rPr lang="nn-NO" sz="2200" dirty="0" smtClean="0"/>
              <a:t>ved </a:t>
            </a:r>
            <a:r>
              <a:rPr lang="nn-NO" sz="2200" dirty="0" err="1" smtClean="0"/>
              <a:t>avslutningen</a:t>
            </a:r>
            <a:r>
              <a:rPr lang="nn-NO" sz="2200" dirty="0" smtClean="0"/>
              <a:t> </a:t>
            </a:r>
            <a:r>
              <a:rPr lang="nn-NO" sz="2200" dirty="0"/>
              <a:t>av </a:t>
            </a:r>
            <a:r>
              <a:rPr lang="nn-NO" sz="2200" dirty="0" err="1" smtClean="0"/>
              <a:t>opplæringen</a:t>
            </a:r>
            <a:r>
              <a:rPr lang="nn-NO" sz="2200" dirty="0" smtClean="0"/>
              <a:t> </a:t>
            </a:r>
            <a:r>
              <a:rPr lang="nn-NO" sz="2200" dirty="0"/>
              <a:t>i fag i </a:t>
            </a:r>
            <a:r>
              <a:rPr lang="nn-NO" sz="2200" dirty="0" smtClean="0"/>
              <a:t>læreplanverket. </a:t>
            </a:r>
            <a:r>
              <a:rPr lang="nb-NO" sz="2200" dirty="0" smtClean="0"/>
              <a:t>Forutsetningene </a:t>
            </a:r>
            <a:r>
              <a:rPr lang="nb-NO" sz="2200" dirty="0"/>
              <a:t>til den enkelte, </a:t>
            </a:r>
            <a:r>
              <a:rPr lang="nb-NO" sz="2200" dirty="0" smtClean="0"/>
              <a:t>fravær</a:t>
            </a:r>
            <a:r>
              <a:rPr lang="nb-NO" sz="2200" dirty="0"/>
              <a:t>, eller forhold </a:t>
            </a:r>
            <a:r>
              <a:rPr lang="nb-NO" sz="2200" dirty="0" smtClean="0"/>
              <a:t>knyttet </a:t>
            </a:r>
            <a:r>
              <a:rPr lang="nb-NO" sz="2200" dirty="0"/>
              <a:t>til ordenen og </a:t>
            </a:r>
            <a:r>
              <a:rPr lang="nb-NO" sz="2200" dirty="0" smtClean="0"/>
              <a:t>adferd </a:t>
            </a:r>
            <a:r>
              <a:rPr lang="nb-NO" sz="2200" dirty="0"/>
              <a:t>til eleven, </a:t>
            </a:r>
            <a:r>
              <a:rPr lang="nb-NO" sz="2200" dirty="0" smtClean="0"/>
              <a:t>skal ikke trekkes </a:t>
            </a:r>
            <a:r>
              <a:rPr lang="nb-NO" sz="2200" dirty="0"/>
              <a:t>inn i </a:t>
            </a:r>
            <a:r>
              <a:rPr lang="nb-NO" sz="2200" dirty="0" smtClean="0"/>
              <a:t>vurderingen </a:t>
            </a:r>
            <a:r>
              <a:rPr lang="nb-NO" sz="2200" dirty="0"/>
              <a:t>i fag. I faget kroppsøving skal innsatsen til eleven </a:t>
            </a:r>
            <a:r>
              <a:rPr lang="nb-NO" sz="2200" dirty="0" smtClean="0"/>
              <a:t>være en </a:t>
            </a:r>
            <a:r>
              <a:rPr lang="nb-NO" sz="2200" dirty="0"/>
              <a:t>del av grunnlaget for vurdering.</a:t>
            </a:r>
            <a:r>
              <a:rPr lang="nn-NO" sz="2200" dirty="0" smtClean="0"/>
              <a:t> </a:t>
            </a:r>
            <a:r>
              <a:rPr lang="nn-NO" sz="2200" dirty="0"/>
              <a:t>jf. § 3-3. </a:t>
            </a:r>
            <a:endParaRPr lang="nn-NO" sz="2200" dirty="0" smtClean="0"/>
          </a:p>
          <a:p>
            <a:pPr marL="0" indent="0" fontAlgn="t">
              <a:buNone/>
            </a:pPr>
            <a:endParaRPr lang="nn-NO" sz="2200" dirty="0"/>
          </a:p>
          <a:p>
            <a:pPr marL="0" indent="0" fontAlgn="t">
              <a:buNone/>
            </a:pPr>
            <a:endParaRPr lang="nn-NO" sz="900" dirty="0"/>
          </a:p>
          <a:p>
            <a:pPr fontAlgn="t"/>
            <a:r>
              <a:rPr lang="nn-NO" sz="2200" dirty="0" err="1"/>
              <a:t>Sluttvurderinger</a:t>
            </a:r>
            <a:r>
              <a:rPr lang="nn-NO" sz="2200" dirty="0"/>
              <a:t> er enkeltvedtak og kan </a:t>
            </a:r>
            <a:r>
              <a:rPr lang="nn-NO" sz="2200" dirty="0" err="1"/>
              <a:t>påklages</a:t>
            </a:r>
            <a:endParaRPr lang="nn-NO" sz="2200" dirty="0"/>
          </a:p>
          <a:p>
            <a:pPr marL="0" indent="0" fontAlgn="t">
              <a:buNone/>
            </a:pPr>
            <a:endParaRPr lang="nn-NO" sz="900" dirty="0"/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Standpunktkarakterer i fag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t">
              <a:buNone/>
            </a:pPr>
            <a:endParaRPr lang="nn-NO" sz="900" dirty="0"/>
          </a:p>
          <a:p>
            <a:pPr fontAlgn="t"/>
            <a:r>
              <a:rPr lang="nn-NO" sz="2200" dirty="0"/>
              <a:t>Standpunktkarakteren </a:t>
            </a:r>
            <a:r>
              <a:rPr lang="nn-NO" sz="2200" dirty="0" smtClean="0"/>
              <a:t>skal basere seg </a:t>
            </a:r>
            <a:r>
              <a:rPr lang="nn-NO" sz="2200" dirty="0"/>
              <a:t>på </a:t>
            </a:r>
            <a:r>
              <a:rPr lang="nn-NO" sz="2200" b="1" dirty="0"/>
              <a:t>et bredt vurderingsgrunnlag </a:t>
            </a:r>
            <a:r>
              <a:rPr lang="nn-NO" sz="2200" dirty="0"/>
              <a:t>som </a:t>
            </a:r>
            <a:r>
              <a:rPr lang="nn-NO" sz="2200" dirty="0" err="1" smtClean="0"/>
              <a:t>samlet</a:t>
            </a:r>
            <a:r>
              <a:rPr lang="nn-NO" sz="2200" dirty="0" smtClean="0"/>
              <a:t> </a:t>
            </a:r>
            <a:r>
              <a:rPr lang="nn-NO" sz="2200" dirty="0"/>
              <a:t>viser kompetansen eleven har i faget, jf. § </a:t>
            </a:r>
            <a:r>
              <a:rPr lang="nn-NO" sz="2200" dirty="0" smtClean="0"/>
              <a:t>3-8. </a:t>
            </a:r>
          </a:p>
          <a:p>
            <a:pPr fontAlgn="t"/>
            <a:endParaRPr lang="nn-NO" sz="2200" dirty="0" smtClean="0"/>
          </a:p>
          <a:p>
            <a:pPr fontAlgn="t"/>
            <a:r>
              <a:rPr lang="nn-NO" sz="2400" dirty="0" smtClean="0"/>
              <a:t>Eleven </a:t>
            </a:r>
            <a:r>
              <a:rPr lang="nn-NO" sz="2400" dirty="0"/>
              <a:t>skal </a:t>
            </a:r>
            <a:r>
              <a:rPr lang="nn-NO" sz="2400" dirty="0" smtClean="0"/>
              <a:t>være kjent </a:t>
            </a:r>
            <a:r>
              <a:rPr lang="nn-NO" sz="2400" dirty="0"/>
              <a:t>med </a:t>
            </a:r>
            <a:r>
              <a:rPr lang="nn-NO" sz="2400" dirty="0" err="1" smtClean="0"/>
              <a:t>hva</a:t>
            </a:r>
            <a:r>
              <a:rPr lang="nn-NO" sz="2400" dirty="0" smtClean="0"/>
              <a:t> </a:t>
            </a:r>
            <a:r>
              <a:rPr lang="nn-NO" sz="2400" dirty="0"/>
              <a:t>det blir lagt vekt </a:t>
            </a:r>
            <a:r>
              <a:rPr lang="nn-NO" sz="2400" dirty="0" smtClean="0"/>
              <a:t>på når </a:t>
            </a:r>
            <a:r>
              <a:rPr lang="nn-NO" sz="2400" dirty="0" err="1" smtClean="0"/>
              <a:t>standpunktkarakterer</a:t>
            </a:r>
            <a:r>
              <a:rPr lang="nn-NO" sz="2400" dirty="0" smtClean="0"/>
              <a:t> </a:t>
            </a:r>
            <a:r>
              <a:rPr lang="nn-NO" sz="2400" dirty="0" err="1" smtClean="0"/>
              <a:t>settes</a:t>
            </a:r>
            <a:r>
              <a:rPr lang="nn-NO" sz="2400" dirty="0" smtClean="0"/>
              <a:t>.</a:t>
            </a:r>
            <a:endParaRPr lang="nn-NO" sz="2400" dirty="0"/>
          </a:p>
          <a:p>
            <a:pPr marL="0" indent="0" fontAlgn="t">
              <a:buNone/>
            </a:pPr>
            <a:endParaRPr lang="nn-NO" sz="900" dirty="0"/>
          </a:p>
          <a:p>
            <a:pPr fontAlgn="t"/>
            <a:endParaRPr lang="nn-NO" sz="18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9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S</a:t>
            </a:r>
            <a:r>
              <a:rPr lang="nb-NO" b="1" dirty="0" smtClean="0"/>
              <a:t>ammenhengen </a:t>
            </a:r>
            <a:r>
              <a:rPr lang="nb-NO" b="1" dirty="0"/>
              <a:t>mellom underveisvurdering og standpunktkarakteren </a:t>
            </a:r>
            <a:r>
              <a:rPr lang="nb-NO" b="1" dirty="0" smtClean="0"/>
              <a:t>(§ </a:t>
            </a:r>
            <a:r>
              <a:rPr lang="nb-NO" b="1" dirty="0"/>
              <a:t>3-16) </a:t>
            </a:r>
            <a:r>
              <a:rPr lang="nb-NO" b="1" dirty="0" smtClean="0"/>
              <a:t>beskrives sånn:</a:t>
            </a:r>
            <a:r>
              <a:rPr lang="nb-NO" b="1" dirty="0"/>
              <a:t/>
            </a:r>
            <a:br>
              <a:rPr lang="nb-NO" b="1" dirty="0"/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968375" y="2996952"/>
            <a:ext cx="7747000" cy="2870448"/>
          </a:xfrm>
        </p:spPr>
        <p:txBody>
          <a:bodyPr/>
          <a:lstStyle/>
          <a:p>
            <a:pPr marL="0" indent="0">
              <a:buNone/>
            </a:pPr>
            <a:r>
              <a:rPr lang="nb-NO" sz="2800"/>
              <a:t>Undervegsvurderinga skal </a:t>
            </a:r>
            <a:r>
              <a:rPr lang="nb-NO" sz="2800" err="1"/>
              <a:t>fremje</a:t>
            </a:r>
            <a:r>
              <a:rPr lang="nb-NO" sz="2800"/>
              <a:t> læring og gi eleven høve til å </a:t>
            </a:r>
            <a:r>
              <a:rPr lang="nb-NO" sz="2800" err="1"/>
              <a:t>forbetre</a:t>
            </a:r>
            <a:r>
              <a:rPr lang="nb-NO" sz="2800"/>
              <a:t> kompetansen sin gjennom opplæringstida i faget. Den kompetansen eleven har vist undervegs i opplæringa er </a:t>
            </a:r>
            <a:r>
              <a:rPr lang="nb-NO" sz="2800" err="1"/>
              <a:t>ein</a:t>
            </a:r>
            <a:r>
              <a:rPr lang="nb-NO" sz="2800"/>
              <a:t> del av grunnlaget for vurderinga når standpunktkarakteren i fag skal </a:t>
            </a:r>
            <a:r>
              <a:rPr lang="nb-NO" sz="2800" err="1"/>
              <a:t>fastsetjast</a:t>
            </a:r>
            <a:r>
              <a:rPr lang="nb-NO" sz="2800"/>
              <a:t>, jf. § 3-3 og § 3-18. </a:t>
            </a:r>
          </a:p>
          <a:p>
            <a:pPr marL="0" indent="0">
              <a:buNone/>
            </a:pP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48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 flipV="1">
            <a:off x="968375" y="548680"/>
            <a:ext cx="7747000" cy="360040"/>
          </a:xfrm>
        </p:spPr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23528" y="1628800"/>
            <a:ext cx="8391847" cy="4238600"/>
          </a:xfrm>
        </p:spPr>
        <p:txBody>
          <a:bodyPr/>
          <a:lstStyle/>
          <a:p>
            <a:pPr fontAlgn="t"/>
            <a:r>
              <a:rPr lang="nn-NO" sz="2200" dirty="0" err="1" smtClean="0"/>
              <a:t>Hvis</a:t>
            </a:r>
            <a:r>
              <a:rPr lang="nn-NO" sz="2200" dirty="0" smtClean="0"/>
              <a:t> </a:t>
            </a:r>
            <a:r>
              <a:rPr lang="nn-NO" sz="2200" i="1" dirty="0" err="1"/>
              <a:t>i</a:t>
            </a:r>
            <a:r>
              <a:rPr lang="nn-NO" sz="2200" i="1" dirty="0" err="1" smtClean="0"/>
              <a:t>kke</a:t>
            </a:r>
            <a:r>
              <a:rPr lang="nn-NO" sz="2200" dirty="0" smtClean="0"/>
              <a:t> </a:t>
            </a:r>
            <a:r>
              <a:rPr lang="nn-NO" sz="2200" dirty="0"/>
              <a:t>grunnlag for å sette </a:t>
            </a:r>
            <a:r>
              <a:rPr lang="nn-NO" sz="2200" dirty="0" smtClean="0"/>
              <a:t>standpunktkarakter</a:t>
            </a:r>
            <a:r>
              <a:rPr lang="nn-NO" sz="2200" dirty="0"/>
              <a:t>:</a:t>
            </a:r>
          </a:p>
          <a:p>
            <a:pPr lvl="1" fontAlgn="t"/>
            <a:r>
              <a:rPr lang="nn-NO" sz="2200" b="1" dirty="0"/>
              <a:t>enkeltvedtak</a:t>
            </a:r>
            <a:r>
              <a:rPr lang="nn-NO" sz="2200" dirty="0"/>
              <a:t> om at standpunktkarakter </a:t>
            </a:r>
            <a:r>
              <a:rPr lang="nn-NO" sz="2200" dirty="0" err="1"/>
              <a:t>ikke</a:t>
            </a:r>
            <a:r>
              <a:rPr lang="nn-NO" sz="2200" dirty="0"/>
              <a:t> skal bli gitt. For at det skal kunne </a:t>
            </a:r>
            <a:r>
              <a:rPr lang="nn-NO" sz="2200" dirty="0" err="1"/>
              <a:t>fattes</a:t>
            </a:r>
            <a:r>
              <a:rPr lang="nn-NO" sz="2200" dirty="0"/>
              <a:t> enkeltvedtak om å </a:t>
            </a:r>
            <a:r>
              <a:rPr lang="nn-NO" sz="2200" dirty="0" err="1"/>
              <a:t>ikke</a:t>
            </a:r>
            <a:r>
              <a:rPr lang="nn-NO" sz="2200" dirty="0"/>
              <a:t> gi karakter, </a:t>
            </a:r>
            <a:r>
              <a:rPr lang="nn-NO" sz="2200" b="1" dirty="0"/>
              <a:t>skal eleven være varsla</a:t>
            </a:r>
            <a:r>
              <a:rPr lang="nn-NO" sz="2200" dirty="0"/>
              <a:t>, jf. § 3-7. </a:t>
            </a:r>
          </a:p>
          <a:p>
            <a:endParaRPr lang="nb-NO" sz="2200" dirty="0"/>
          </a:p>
          <a:p>
            <a:r>
              <a:rPr lang="nb-NO" sz="2200" dirty="0" smtClean="0"/>
              <a:t>Standpunktkarakterer i skriftlige fag settes før sensur fra eksamen faller.</a:t>
            </a:r>
          </a:p>
          <a:p>
            <a:pPr marL="0" indent="0">
              <a:buNone/>
            </a:pPr>
            <a:r>
              <a:rPr lang="nb-NO" sz="2200" dirty="0" smtClean="0"/>
              <a:t> </a:t>
            </a:r>
            <a:endParaRPr lang="nb-NO" sz="2200" dirty="0"/>
          </a:p>
          <a:p>
            <a:r>
              <a:rPr lang="nb-NO" sz="2200" dirty="0" smtClean="0"/>
              <a:t>Standpunktkarakterer i muntlige fag settes før trekket for muntlig eksamen gjøres kjent. </a:t>
            </a:r>
            <a:endParaRPr lang="nb-NO" sz="2200" dirty="0"/>
          </a:p>
          <a:p>
            <a:pPr marL="0" indent="0">
              <a:buNone/>
            </a:pPr>
            <a:endParaRPr lang="nb-NO" sz="900" dirty="0"/>
          </a:p>
          <a:p>
            <a:pPr marL="0" indent="0">
              <a:buNone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/>
              <a:t>§ 3-19 </a:t>
            </a:r>
            <a:r>
              <a:rPr lang="nn-NO" i="1"/>
              <a:t>Standpunktkarakterer i orden og i oppførsel</a:t>
            </a:r>
            <a:r>
              <a:rPr lang="nn-NO"/>
              <a:t/>
            </a:r>
            <a:br>
              <a:rPr lang="nn-NO"/>
            </a:b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nn-NO" sz="2200" dirty="0"/>
              <a:t>Elever skal ha </a:t>
            </a:r>
            <a:r>
              <a:rPr lang="nn-NO" sz="2200" dirty="0" err="1"/>
              <a:t>standpunktkarakterer</a:t>
            </a:r>
            <a:r>
              <a:rPr lang="nn-NO" sz="2200" dirty="0"/>
              <a:t> i orden og oppførsel etter 10. trinn: G, NG, LG</a:t>
            </a:r>
          </a:p>
          <a:p>
            <a:pPr marL="0" indent="0" fontAlgn="t">
              <a:buNone/>
            </a:pPr>
            <a:endParaRPr lang="nn-NO" sz="900" dirty="0"/>
          </a:p>
          <a:p>
            <a:pPr fontAlgn="t"/>
            <a:r>
              <a:rPr lang="nn-NO" sz="2200" dirty="0" err="1" smtClean="0"/>
              <a:t>Drøftes</a:t>
            </a:r>
            <a:r>
              <a:rPr lang="nn-NO" sz="2200" dirty="0" smtClean="0"/>
              <a:t> i </a:t>
            </a:r>
            <a:r>
              <a:rPr lang="nn-NO" sz="2200" dirty="0" err="1" smtClean="0"/>
              <a:t>klasselærerråd</a:t>
            </a:r>
            <a:r>
              <a:rPr lang="nn-NO" sz="2200" dirty="0" smtClean="0"/>
              <a:t> (</a:t>
            </a:r>
            <a:r>
              <a:rPr lang="nn-NO" sz="2200" dirty="0" err="1" smtClean="0"/>
              <a:t>hvor</a:t>
            </a:r>
            <a:r>
              <a:rPr lang="nn-NO" sz="2200" dirty="0"/>
              <a:t> </a:t>
            </a:r>
            <a:r>
              <a:rPr lang="nn-NO" sz="2200" dirty="0" err="1" smtClean="0"/>
              <a:t>lærerne</a:t>
            </a:r>
            <a:r>
              <a:rPr lang="nn-NO" sz="2200" dirty="0" smtClean="0"/>
              <a:t> er til stede)</a:t>
            </a:r>
            <a:endParaRPr lang="nn-NO" sz="2200" dirty="0"/>
          </a:p>
          <a:p>
            <a:pPr marL="0" indent="0" fontAlgn="t">
              <a:buNone/>
            </a:pPr>
            <a:endParaRPr lang="nn-NO" sz="900" dirty="0"/>
          </a:p>
          <a:p>
            <a:pPr marL="0" indent="0" fontAlgn="t">
              <a:buNone/>
            </a:pPr>
            <a:endParaRPr lang="nn-NO" sz="900" dirty="0"/>
          </a:p>
          <a:p>
            <a:pPr fontAlgn="t"/>
            <a:r>
              <a:rPr lang="nn-NO" sz="2200" dirty="0" err="1"/>
              <a:t>Karakterene</a:t>
            </a:r>
            <a:r>
              <a:rPr lang="nn-NO" sz="2200" dirty="0"/>
              <a:t> i orden og oppførsel </a:t>
            </a:r>
            <a:r>
              <a:rPr lang="nn-NO" sz="2200" dirty="0" err="1"/>
              <a:t>henviser</a:t>
            </a:r>
            <a:r>
              <a:rPr lang="nn-NO" sz="2200" dirty="0"/>
              <a:t> til skolens reglement for orden og oppførsel</a:t>
            </a:r>
            <a:endParaRPr lang="nb-NO" sz="2200" dirty="0"/>
          </a:p>
          <a:p>
            <a:pPr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BB4A04-C48C-42DF-99DB-02D7A54A92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de_admin">
  <a:themeElements>
    <a:clrScheme name="">
      <a:dk1>
        <a:srgbClr val="000000"/>
      </a:dk1>
      <a:lt1>
        <a:srgbClr val="FFFFFF"/>
      </a:lt1>
      <a:dk2>
        <a:srgbClr val="000000"/>
      </a:dk2>
      <a:lt2>
        <a:srgbClr val="C5C5BA"/>
      </a:lt2>
      <a:accent1>
        <a:srgbClr val="00338C"/>
      </a:accent1>
      <a:accent2>
        <a:srgbClr val="00338C"/>
      </a:accent2>
      <a:accent3>
        <a:srgbClr val="FFFFFF"/>
      </a:accent3>
      <a:accent4>
        <a:srgbClr val="000000"/>
      </a:accent4>
      <a:accent5>
        <a:srgbClr val="AAADC5"/>
      </a:accent5>
      <a:accent6>
        <a:srgbClr val="002D7E"/>
      </a:accent6>
      <a:hlink>
        <a:srgbClr val="CCCCFF"/>
      </a:hlink>
      <a:folHlink>
        <a:srgbClr val="B2B2B2"/>
      </a:folHlink>
    </a:clrScheme>
    <a:fontScheme name="Ude_adm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de_admi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de_admi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de_admi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8772</TotalTime>
  <Words>1337</Words>
  <Application>Microsoft Office PowerPoint</Application>
  <PresentationFormat>Skjermfremvisning (4:3)</PresentationFormat>
  <Paragraphs>380</Paragraphs>
  <Slides>23</Slides>
  <Notes>21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</vt:lpstr>
      <vt:lpstr>Times New Roman</vt:lpstr>
      <vt:lpstr>Wingdings 2</vt:lpstr>
      <vt:lpstr>Ude_admin</vt:lpstr>
      <vt:lpstr>Foreldremøte 10. trinn, Sofienberg 18.04.18</vt:lpstr>
      <vt:lpstr>VGS</vt:lpstr>
      <vt:lpstr>Informasjon om vurdering:  underveisvurdering – sluttvurdering </vt:lpstr>
      <vt:lpstr>Eksamensperioden vår 2018</vt:lpstr>
      <vt:lpstr>Sluttvurdering = standpunktkarakterer og eksamen</vt:lpstr>
      <vt:lpstr>Standpunktkarakterer i fag</vt:lpstr>
      <vt:lpstr>Sammenhengen mellom underveisvurdering og standpunktkarakteren (§ 3-16) beskrives sånn: </vt:lpstr>
      <vt:lpstr>PowerPoint-presentasjon</vt:lpstr>
      <vt:lpstr>§ 3-19 Standpunktkarakterer i orden og i oppførsel </vt:lpstr>
      <vt:lpstr>Eksamen</vt:lpstr>
      <vt:lpstr>Skriftlig eksamen 5 timer  </vt:lpstr>
      <vt:lpstr>Hjelpemidler til skriftlig eksamen</vt:lpstr>
      <vt:lpstr>Annen viktig informasjon om eksamen</vt:lpstr>
      <vt:lpstr>Utvidet tid på skriftlig eksamen</vt:lpstr>
      <vt:lpstr>Muntlig eksamen:</vt:lpstr>
      <vt:lpstr>Vurdering muntlig eksamen</vt:lpstr>
      <vt:lpstr>Klagerett standpunktkarakterer</vt:lpstr>
      <vt:lpstr>Klagerett eksamen</vt:lpstr>
      <vt:lpstr>Skolens varslingsplikt</vt:lpstr>
      <vt:lpstr>Fravær på vitnemålet</vt:lpstr>
      <vt:lpstr>Avslutning av skoleåret</vt:lpstr>
      <vt:lpstr>Eksamensperioden vår 2018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Foreldremøte 10. trinn, Høyenhall 2.02.17</dc:title>
  <dc:creator>Ellen Marie Ystad</dc:creator>
  <cp:lastModifiedBy>Windows-bruker</cp:lastModifiedBy>
  <cp:revision>69</cp:revision>
  <dcterms:modified xsi:type="dcterms:W3CDTF">2018-04-22T10:22:45Z</dcterms:modified>
</cp:coreProperties>
</file>