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374" r:id="rId5"/>
    <p:sldId id="335" r:id="rId6"/>
    <p:sldId id="367" r:id="rId7"/>
    <p:sldId id="275" r:id="rId8"/>
    <p:sldId id="265" r:id="rId9"/>
    <p:sldId id="358" r:id="rId10"/>
    <p:sldId id="320" r:id="rId11"/>
    <p:sldId id="368" r:id="rId12"/>
    <p:sldId id="371" r:id="rId13"/>
    <p:sldId id="339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32" r:id="rId23"/>
    <p:sldId id="274" r:id="rId24"/>
    <p:sldId id="315" r:id="rId25"/>
    <p:sldId id="311" r:id="rId26"/>
    <p:sldId id="291" r:id="rId27"/>
    <p:sldId id="292" r:id="rId28"/>
    <p:sldId id="290" r:id="rId29"/>
    <p:sldId id="289" r:id="rId30"/>
    <p:sldId id="334" r:id="rId31"/>
    <p:sldId id="295" r:id="rId32"/>
    <p:sldId id="356" r:id="rId33"/>
    <p:sldId id="330" r:id="rId34"/>
    <p:sldId id="327" r:id="rId35"/>
    <p:sldId id="331" r:id="rId36"/>
    <p:sldId id="375" r:id="rId37"/>
    <p:sldId id="343" r:id="rId38"/>
    <p:sldId id="370" r:id="rId39"/>
    <p:sldId id="325" r:id="rId40"/>
    <p:sldId id="357" r:id="rId41"/>
    <p:sldId id="372" r:id="rId42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B46"/>
    <a:srgbClr val="0077AF"/>
    <a:srgbClr val="A6C2E0"/>
    <a:srgbClr val="E6B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4" autoAdjust="0"/>
    <p:restoredTop sz="88132" autoAdjust="0"/>
  </p:normalViewPr>
  <p:slideViewPr>
    <p:cSldViewPr>
      <p:cViewPr varScale="1">
        <p:scale>
          <a:sx n="112" d="100"/>
          <a:sy n="112" d="100"/>
        </p:scale>
        <p:origin x="87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349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9B68FB12-5598-4ADD-AB40-51F9F5977432}" type="datetimeFigureOut">
              <a:rPr lang="nb-NO" smtClean="0"/>
              <a:t>08.09.2016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214DCAEA-4CEB-4FFD-A0BC-04D5ED6856D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96405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CD25F577-F679-43E0-B69B-C68AD8325C0D}" type="datetimeFigureOut">
              <a:rPr lang="nb-NO" smtClean="0"/>
              <a:t>08.09.2016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10E903A9-DC51-4B5A-A2E9-E13D876D9E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30229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401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Tømrerlærling fra Stensrud og </a:t>
            </a:r>
            <a:r>
              <a:rPr lang="nb-NO" dirty="0" err="1"/>
              <a:t>søn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9951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Lærlinger i blomsterdekoratørfaget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03550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Elektrikerlærling fra Bravida jobber</a:t>
            </a:r>
            <a:r>
              <a:rPr lang="nb-NO" baseline="0" dirty="0"/>
              <a:t> på Ullevål sykehus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6648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Lærling</a:t>
            </a:r>
            <a:r>
              <a:rPr lang="nb-NO" baseline="0" dirty="0"/>
              <a:t> i barne- og ungdomsarbeiderfaget.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4343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Elever fra Naturbruk Vgs hadde prosjekt på </a:t>
            </a:r>
            <a:r>
              <a:rPr lang="nb-NO" dirty="0" err="1"/>
              <a:t>Losætra</a:t>
            </a:r>
            <a:r>
              <a:rPr lang="nb-NO" dirty="0"/>
              <a:t> i våres. </a:t>
            </a:r>
          </a:p>
        </p:txBody>
      </p:sp>
    </p:spTree>
    <p:extLst>
      <p:ext uri="{BB962C8B-B14F-4D97-AF65-F5344CB8AC3E}">
        <p14:creationId xmlns:p14="http://schemas.microsoft.com/office/powerpoint/2010/main" val="686676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Kokkelæringer</a:t>
            </a:r>
            <a:r>
              <a:rPr lang="nb-NO" dirty="0"/>
              <a:t> fra Statholdergaarden.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1268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Lærling</a:t>
            </a:r>
            <a:r>
              <a:rPr lang="nb-NO" baseline="0" dirty="0"/>
              <a:t> i r</a:t>
            </a:r>
            <a:r>
              <a:rPr lang="nb-NO" dirty="0"/>
              <a:t>esepsjonsfaget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03932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Låsesmedlærlinger fra Nokas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22377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BYSK</a:t>
            </a:r>
            <a:r>
              <a:rPr lang="nb-NO" baseline="0" dirty="0"/>
              <a:t> og HYSK elever på Kuben vgs.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0058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dirty="0"/>
              <a:t>Elever</a:t>
            </a:r>
            <a:r>
              <a:rPr lang="nb-NO" baseline="0" dirty="0"/>
              <a:t> fra Kuben vgs.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4886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2257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Foss Vgs, Medie- og kommunikasjon Elvebakken, Oslo</a:t>
            </a:r>
            <a:r>
              <a:rPr lang="nb-NO" baseline="0" dirty="0"/>
              <a:t> katedralskole, Bjerke Vgs, Edvard Munch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256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0256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7705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1016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3" defTabSz="91293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nb-NO" sz="1800" dirty="0"/>
              <a:t>Oslo</a:t>
            </a:r>
            <a:r>
              <a:rPr lang="nb-NO" sz="1800" baseline="0" dirty="0"/>
              <a:t> katedralskole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647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2061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8897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4620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Bjerke vgs.</a:t>
            </a:r>
          </a:p>
        </p:txBody>
      </p:sp>
    </p:spTree>
    <p:extLst>
      <p:ext uri="{BB962C8B-B14F-4D97-AF65-F5344CB8AC3E}">
        <p14:creationId xmlns:p14="http://schemas.microsoft.com/office/powerpoint/2010/main" val="38016848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Edvard</a:t>
            </a:r>
            <a:r>
              <a:rPr lang="nb-NO" baseline="0" dirty="0"/>
              <a:t> Munch vgs.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759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73309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Elvebakken vgs.</a:t>
            </a:r>
          </a:p>
        </p:txBody>
      </p:sp>
    </p:spTree>
    <p:extLst>
      <p:ext uri="{BB962C8B-B14F-4D97-AF65-F5344CB8AC3E}">
        <p14:creationId xmlns:p14="http://schemas.microsoft.com/office/powerpoint/2010/main" val="1374142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Foss vgs.</a:t>
            </a:r>
          </a:p>
        </p:txBody>
      </p:sp>
    </p:spTree>
    <p:extLst>
      <p:ext uri="{BB962C8B-B14F-4D97-AF65-F5344CB8AC3E}">
        <p14:creationId xmlns:p14="http://schemas.microsoft.com/office/powerpoint/2010/main" val="3973520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49758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640855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92519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6675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4861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0193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8073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rgbClr val="353535"/>
                </a:solidFill>
                <a:latin typeface="Verdana" pitchFamily="34" charset="0"/>
                <a:ea typeface="MS PGothic" pitchFamily="34" charset="-128"/>
              </a:defRPr>
            </a:lvl1pPr>
            <a:lvl2pPr marL="741761" indent="-285293">
              <a:defRPr sz="2000">
                <a:solidFill>
                  <a:srgbClr val="353535"/>
                </a:solidFill>
                <a:latin typeface="Verdana" pitchFamily="34" charset="0"/>
                <a:ea typeface="MS PGothic" pitchFamily="34" charset="-128"/>
              </a:defRPr>
            </a:lvl2pPr>
            <a:lvl3pPr marL="1141171" indent="-228234">
              <a:defRPr sz="2000">
                <a:solidFill>
                  <a:srgbClr val="353535"/>
                </a:solidFill>
                <a:latin typeface="Verdana" pitchFamily="34" charset="0"/>
                <a:ea typeface="MS PGothic" pitchFamily="34" charset="-128"/>
              </a:defRPr>
            </a:lvl3pPr>
            <a:lvl4pPr marL="1597640" indent="-228234">
              <a:defRPr sz="2000">
                <a:solidFill>
                  <a:srgbClr val="353535"/>
                </a:solidFill>
                <a:latin typeface="Verdana" pitchFamily="34" charset="0"/>
                <a:ea typeface="MS PGothic" pitchFamily="34" charset="-128"/>
              </a:defRPr>
            </a:lvl4pPr>
            <a:lvl5pPr marL="2054108" indent="-228234">
              <a:defRPr sz="2000">
                <a:solidFill>
                  <a:srgbClr val="353535"/>
                </a:solidFill>
                <a:latin typeface="Verdana" pitchFamily="34" charset="0"/>
                <a:ea typeface="MS PGothic" pitchFamily="34" charset="-128"/>
              </a:defRPr>
            </a:lvl5pPr>
            <a:lvl6pPr marL="2510577" indent="-2282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itchFamily="34" charset="0"/>
                <a:ea typeface="MS PGothic" pitchFamily="34" charset="-128"/>
              </a:defRPr>
            </a:lvl6pPr>
            <a:lvl7pPr marL="2967045" indent="-2282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itchFamily="34" charset="0"/>
                <a:ea typeface="MS PGothic" pitchFamily="34" charset="-128"/>
              </a:defRPr>
            </a:lvl7pPr>
            <a:lvl8pPr marL="3423514" indent="-2282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itchFamily="34" charset="0"/>
                <a:ea typeface="MS PGothic" pitchFamily="34" charset="-128"/>
              </a:defRPr>
            </a:lvl8pPr>
            <a:lvl9pPr marL="3879982" indent="-228234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61F495FA-7A5D-4C43-B90C-7886143B4F3E}" type="slidenum">
              <a:rPr lang="nb-NO" altLang="nb-NO" sz="1200">
                <a:solidFill>
                  <a:schemeClr val="tx1"/>
                </a:solidFill>
                <a:latin typeface="Arial" pitchFamily="34" charset="0"/>
              </a:rPr>
              <a:pPr/>
              <a:t>9</a:t>
            </a:fld>
            <a:endParaRPr lang="nb-NO" altLang="nb-NO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  <a:extLst>
            <a:ext uri="{FAA26D3D-D897-4be2-8F04-BA451C77F1D7}"/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 altLang="nb-NO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05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913" y="769938"/>
            <a:ext cx="6673850" cy="3754437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8613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1 ForsideG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52" y="1465264"/>
            <a:ext cx="12236307" cy="539273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27382" y="4824410"/>
            <a:ext cx="6525749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527382" y="5373216"/>
            <a:ext cx="6528725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pic>
        <p:nvPicPr>
          <p:cNvPr id="9" name="Bilde 8" descr="NY2_ORGINALheaderUDEinterfac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52" y="6090334"/>
            <a:ext cx="12236307" cy="783566"/>
          </a:xfrm>
          <a:prstGeom prst="rect">
            <a:avLst/>
          </a:prstGeom>
        </p:spPr>
      </p:pic>
      <p:sp>
        <p:nvSpPr>
          <p:cNvPr id="30" name="Plassholder for dato 14"/>
          <p:cNvSpPr txBox="1">
            <a:spLocks/>
          </p:cNvSpPr>
          <p:nvPr userDrawn="1"/>
        </p:nvSpPr>
        <p:spPr>
          <a:xfrm>
            <a:off x="10594281" y="932201"/>
            <a:ext cx="1478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z="1200" smtClean="0"/>
              <a:pPr/>
              <a:t>08.09.2016</a:t>
            </a:fld>
            <a:endParaRPr lang="nb-NO" sz="1200" dirty="0"/>
          </a:p>
        </p:txBody>
      </p:sp>
      <p:sp>
        <p:nvSpPr>
          <p:cNvPr id="31" name="Rectangle 11"/>
          <p:cNvSpPr>
            <a:spLocks noChangeAspect="1" noChangeArrowheads="1"/>
          </p:cNvSpPr>
          <p:nvPr userDrawn="1"/>
        </p:nvSpPr>
        <p:spPr bwMode="auto">
          <a:xfrm>
            <a:off x="-1" y="1256164"/>
            <a:ext cx="12206756" cy="209099"/>
          </a:xfrm>
          <a:prstGeom prst="rect">
            <a:avLst/>
          </a:prstGeom>
          <a:solidFill>
            <a:srgbClr val="E6B5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12"/>
          <p:cNvSpPr>
            <a:spLocks noChangeArrowheads="1"/>
          </p:cNvSpPr>
          <p:nvPr userDrawn="1"/>
        </p:nvSpPr>
        <p:spPr bwMode="auto">
          <a:xfrm>
            <a:off x="1285877" y="1256164"/>
            <a:ext cx="10356849" cy="209098"/>
          </a:xfrm>
          <a:prstGeom prst="rect">
            <a:avLst/>
          </a:prstGeom>
          <a:solidFill>
            <a:srgbClr val="C62B46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latin typeface="Times" charset="0"/>
              <a:ea typeface="+mn-ea"/>
              <a:cs typeface="+mn-cs"/>
            </a:endParaRPr>
          </a:p>
        </p:txBody>
      </p:sp>
      <p:sp>
        <p:nvSpPr>
          <p:cNvPr id="14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94799" y="796427"/>
            <a:ext cx="6109288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</p:spTree>
    <p:extLst>
      <p:ext uri="{BB962C8B-B14F-4D97-AF65-F5344CB8AC3E}">
        <p14:creationId xmlns:p14="http://schemas.microsoft.com/office/powerpoint/2010/main" val="2211784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964247" y="5867400"/>
            <a:ext cx="2655277" cy="1793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64247" y="6299200"/>
            <a:ext cx="2655277" cy="1793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331DC-217F-4790-A31F-643455529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5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1201" y="455614"/>
            <a:ext cx="10767484" cy="993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1" y="6400800"/>
            <a:ext cx="6601884" cy="3063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Gjeldende per 15.10.2014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873317" y="6400800"/>
            <a:ext cx="1117600" cy="3063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nb-NO"/>
              <a:t>Side </a:t>
            </a:r>
            <a:fld id="{0DB3B6FC-E3F0-4D0B-8163-B08DBF47C136}" type="slidenum">
              <a:rPr lang="nb-NO" altLang="nb-NO"/>
              <a:pPr>
                <a:defRPr/>
              </a:pPr>
              <a:t>‹#›</a:t>
            </a:fld>
            <a:endParaRPr lang="nb-NO" alt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9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2 Forside V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tavle4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2" y="1425600"/>
            <a:ext cx="12213619" cy="54483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27382" y="4824410"/>
            <a:ext cx="6525749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527382" y="5373216"/>
            <a:ext cx="6528725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pic>
        <p:nvPicPr>
          <p:cNvPr id="9" name="Bilde 8" descr="NY2_ORGINALheaderUDEinterfac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1" y="6090334"/>
            <a:ext cx="12192000" cy="783566"/>
          </a:xfrm>
          <a:prstGeom prst="rect">
            <a:avLst/>
          </a:prstGeom>
        </p:spPr>
      </p:pic>
      <p:sp>
        <p:nvSpPr>
          <p:cNvPr id="21" name="Plassholder for dato 14"/>
          <p:cNvSpPr txBox="1">
            <a:spLocks/>
          </p:cNvSpPr>
          <p:nvPr userDrawn="1"/>
        </p:nvSpPr>
        <p:spPr>
          <a:xfrm>
            <a:off x="10594281" y="932201"/>
            <a:ext cx="1478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z="1200" smtClean="0"/>
              <a:pPr/>
              <a:t>08.09.2016</a:t>
            </a:fld>
            <a:endParaRPr lang="nb-NO" sz="1200" dirty="0"/>
          </a:p>
        </p:txBody>
      </p:sp>
      <p:sp>
        <p:nvSpPr>
          <p:cNvPr id="14" name="Rectangle 11"/>
          <p:cNvSpPr>
            <a:spLocks noChangeAspect="1" noChangeArrowheads="1"/>
          </p:cNvSpPr>
          <p:nvPr userDrawn="1"/>
        </p:nvSpPr>
        <p:spPr bwMode="auto">
          <a:xfrm>
            <a:off x="-1" y="1256164"/>
            <a:ext cx="12206756" cy="209099"/>
          </a:xfrm>
          <a:prstGeom prst="rect">
            <a:avLst/>
          </a:prstGeom>
          <a:solidFill>
            <a:srgbClr val="E6B5A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 userDrawn="1"/>
        </p:nvSpPr>
        <p:spPr bwMode="auto">
          <a:xfrm>
            <a:off x="1285877" y="1256164"/>
            <a:ext cx="10356849" cy="209098"/>
          </a:xfrm>
          <a:prstGeom prst="rect">
            <a:avLst/>
          </a:prstGeom>
          <a:solidFill>
            <a:srgbClr val="C62B46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latin typeface="Times" charset="0"/>
              <a:ea typeface="+mn-ea"/>
              <a:cs typeface="+mn-cs"/>
            </a:endParaRPr>
          </a:p>
        </p:txBody>
      </p:sp>
      <p:sp>
        <p:nvSpPr>
          <p:cNvPr id="16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94799" y="796427"/>
            <a:ext cx="6109288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</p:spTree>
    <p:extLst>
      <p:ext uri="{BB962C8B-B14F-4D97-AF65-F5344CB8AC3E}">
        <p14:creationId xmlns:p14="http://schemas.microsoft.com/office/powerpoint/2010/main" val="312778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3 Forside G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rolig2c_barn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1" y="1288614"/>
            <a:ext cx="12185152" cy="543560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27382" y="4228791"/>
            <a:ext cx="6525749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527382" y="4777597"/>
            <a:ext cx="6528725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pic>
        <p:nvPicPr>
          <p:cNvPr id="9" name="Bilde 8" descr="NY2_ORGINALheaderUDEinterfac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1" y="6090334"/>
            <a:ext cx="12192000" cy="783566"/>
          </a:xfrm>
          <a:prstGeom prst="rect">
            <a:avLst/>
          </a:prstGeom>
        </p:spPr>
      </p:pic>
      <p:sp>
        <p:nvSpPr>
          <p:cNvPr id="8" name="Rectangle 11"/>
          <p:cNvSpPr>
            <a:spLocks noChangeAspect="1" noChangeArrowheads="1"/>
          </p:cNvSpPr>
          <p:nvPr userDrawn="1"/>
        </p:nvSpPr>
        <p:spPr bwMode="auto">
          <a:xfrm>
            <a:off x="-7180" y="1247775"/>
            <a:ext cx="12213936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1289052" y="1247775"/>
            <a:ext cx="10356849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22" name="Plassholder for dato 14"/>
          <p:cNvSpPr txBox="1">
            <a:spLocks/>
          </p:cNvSpPr>
          <p:nvPr userDrawn="1"/>
        </p:nvSpPr>
        <p:spPr>
          <a:xfrm>
            <a:off x="10594281" y="932201"/>
            <a:ext cx="1478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z="1200" smtClean="0"/>
              <a:pPr/>
              <a:t>08.09.2016</a:t>
            </a:fld>
            <a:endParaRPr lang="nb-NO" sz="1200" dirty="0"/>
          </a:p>
        </p:txBody>
      </p:sp>
      <p:sp>
        <p:nvSpPr>
          <p:cNvPr id="12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94799" y="796427"/>
            <a:ext cx="6109288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</p:spTree>
    <p:extLst>
      <p:ext uri="{BB962C8B-B14F-4D97-AF65-F5344CB8AC3E}">
        <p14:creationId xmlns:p14="http://schemas.microsoft.com/office/powerpoint/2010/main" val="139298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4 Forside GK/V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Rolig1c_ungdom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2699"/>
            <a:ext cx="12192000" cy="543865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527382" y="4824410"/>
            <a:ext cx="6525749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527382" y="5373216"/>
            <a:ext cx="6528725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pic>
        <p:nvPicPr>
          <p:cNvPr id="9" name="Bilde 8" descr="NY2_ORGINALheaderUDEinterfac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1" y="6090334"/>
            <a:ext cx="12192000" cy="783566"/>
          </a:xfrm>
          <a:prstGeom prst="rect">
            <a:avLst/>
          </a:prstGeom>
        </p:spPr>
      </p:pic>
      <p:sp>
        <p:nvSpPr>
          <p:cNvPr id="17" name="Plassholder for dato 14"/>
          <p:cNvSpPr txBox="1">
            <a:spLocks/>
          </p:cNvSpPr>
          <p:nvPr userDrawn="1"/>
        </p:nvSpPr>
        <p:spPr>
          <a:xfrm>
            <a:off x="10594281" y="932201"/>
            <a:ext cx="1478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z="1200" smtClean="0"/>
              <a:pPr/>
              <a:t>08.09.2016</a:t>
            </a:fld>
            <a:endParaRPr lang="nb-NO" sz="1200" dirty="0"/>
          </a:p>
        </p:txBody>
      </p:sp>
      <p:sp>
        <p:nvSpPr>
          <p:cNvPr id="18" name="Rectangle 11"/>
          <p:cNvSpPr>
            <a:spLocks noChangeAspect="1" noChangeArrowheads="1"/>
          </p:cNvSpPr>
          <p:nvPr userDrawn="1"/>
        </p:nvSpPr>
        <p:spPr bwMode="auto">
          <a:xfrm>
            <a:off x="-7180" y="1247775"/>
            <a:ext cx="12213936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12"/>
          <p:cNvSpPr>
            <a:spLocks noChangeArrowheads="1"/>
          </p:cNvSpPr>
          <p:nvPr userDrawn="1"/>
        </p:nvSpPr>
        <p:spPr bwMode="auto">
          <a:xfrm>
            <a:off x="1289052" y="1247775"/>
            <a:ext cx="10356849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94799" y="796427"/>
            <a:ext cx="6109288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</p:spTree>
    <p:extLst>
      <p:ext uri="{BB962C8B-B14F-4D97-AF65-F5344CB8AC3E}">
        <p14:creationId xmlns:p14="http://schemas.microsoft.com/office/powerpoint/2010/main" val="176021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5 Forside G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Rolig1_bokstavbakgrunn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21" y="1409700"/>
            <a:ext cx="12213621" cy="544830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17838" y="1967167"/>
            <a:ext cx="6525749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17838" y="2482417"/>
            <a:ext cx="6528725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pic>
        <p:nvPicPr>
          <p:cNvPr id="9" name="Bilde 8" descr="NY2_ORGINALheaderUDEinterfac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1" y="6090334"/>
            <a:ext cx="12192000" cy="783566"/>
          </a:xfrm>
          <a:prstGeom prst="rect">
            <a:avLst/>
          </a:prstGeom>
        </p:spPr>
      </p:pic>
      <p:sp>
        <p:nvSpPr>
          <p:cNvPr id="17" name="Plassholder for dato 14"/>
          <p:cNvSpPr txBox="1">
            <a:spLocks/>
          </p:cNvSpPr>
          <p:nvPr userDrawn="1"/>
        </p:nvSpPr>
        <p:spPr>
          <a:xfrm>
            <a:off x="10594281" y="932201"/>
            <a:ext cx="1478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z="1200" smtClean="0"/>
              <a:pPr/>
              <a:t>08.09.2016</a:t>
            </a:fld>
            <a:endParaRPr lang="nb-NO" sz="1200" dirty="0"/>
          </a:p>
        </p:txBody>
      </p:sp>
      <p:sp>
        <p:nvSpPr>
          <p:cNvPr id="18" name="Rectangle 11"/>
          <p:cNvSpPr>
            <a:spLocks noChangeAspect="1" noChangeArrowheads="1"/>
          </p:cNvSpPr>
          <p:nvPr userDrawn="1"/>
        </p:nvSpPr>
        <p:spPr bwMode="auto">
          <a:xfrm>
            <a:off x="-7180" y="1247775"/>
            <a:ext cx="12213936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12"/>
          <p:cNvSpPr>
            <a:spLocks noChangeArrowheads="1"/>
          </p:cNvSpPr>
          <p:nvPr userDrawn="1"/>
        </p:nvSpPr>
        <p:spPr bwMode="auto">
          <a:xfrm>
            <a:off x="1289052" y="1247775"/>
            <a:ext cx="10356849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1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94799" y="796427"/>
            <a:ext cx="6109288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</p:spTree>
    <p:extLst>
      <p:ext uri="{BB962C8B-B14F-4D97-AF65-F5344CB8AC3E}">
        <p14:creationId xmlns:p14="http://schemas.microsoft.com/office/powerpoint/2010/main" val="20693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6 Forside V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Rolig1_regnebakgrunn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501"/>
          <a:stretch/>
        </p:blipFill>
        <p:spPr>
          <a:xfrm>
            <a:off x="1875368" y="1400176"/>
            <a:ext cx="10316633" cy="544628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17838" y="1967167"/>
            <a:ext cx="6525749" cy="66691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17838" y="2482417"/>
            <a:ext cx="6528725" cy="64807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legge til en undertittel</a:t>
            </a:r>
          </a:p>
        </p:txBody>
      </p:sp>
      <p:pic>
        <p:nvPicPr>
          <p:cNvPr id="9" name="Bilde 8" descr="NY2_ORGINALheaderUDEinterfac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1" y="6090334"/>
            <a:ext cx="12192000" cy="783566"/>
          </a:xfrm>
          <a:prstGeom prst="rect">
            <a:avLst/>
          </a:prstGeom>
        </p:spPr>
      </p:pic>
      <p:sp>
        <p:nvSpPr>
          <p:cNvPr id="16" name="Plassholder for dato 14"/>
          <p:cNvSpPr txBox="1">
            <a:spLocks/>
          </p:cNvSpPr>
          <p:nvPr userDrawn="1"/>
        </p:nvSpPr>
        <p:spPr>
          <a:xfrm>
            <a:off x="10594281" y="932201"/>
            <a:ext cx="1478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z="1200" smtClean="0"/>
              <a:pPr/>
              <a:t>08.09.2016</a:t>
            </a:fld>
            <a:endParaRPr lang="nb-NO" sz="1200" dirty="0"/>
          </a:p>
        </p:txBody>
      </p:sp>
      <p:sp>
        <p:nvSpPr>
          <p:cNvPr id="17" name="Rectangle 11"/>
          <p:cNvSpPr>
            <a:spLocks noChangeAspect="1" noChangeArrowheads="1"/>
          </p:cNvSpPr>
          <p:nvPr userDrawn="1"/>
        </p:nvSpPr>
        <p:spPr bwMode="auto">
          <a:xfrm>
            <a:off x="-7180" y="1247775"/>
            <a:ext cx="12213936" cy="217488"/>
          </a:xfrm>
          <a:prstGeom prst="rect">
            <a:avLst/>
          </a:prstGeom>
          <a:solidFill>
            <a:srgbClr val="A6C2E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Rectangle 12"/>
          <p:cNvSpPr>
            <a:spLocks noChangeArrowheads="1"/>
          </p:cNvSpPr>
          <p:nvPr userDrawn="1"/>
        </p:nvSpPr>
        <p:spPr bwMode="auto">
          <a:xfrm>
            <a:off x="1289052" y="1247775"/>
            <a:ext cx="10356849" cy="215900"/>
          </a:xfrm>
          <a:prstGeom prst="rect">
            <a:avLst/>
          </a:prstGeom>
          <a:solidFill>
            <a:srgbClr val="0077AF"/>
          </a:solidFill>
          <a:ln w="889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b-NO" sz="2400">
              <a:solidFill>
                <a:srgbClr val="558ED5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94799" y="796427"/>
            <a:ext cx="6109288" cy="39080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nb-NO" dirty="0"/>
              <a:t>Skolenavn settes inn her</a:t>
            </a:r>
          </a:p>
        </p:txBody>
      </p:sp>
    </p:spTree>
    <p:extLst>
      <p:ext uri="{BB962C8B-B14F-4D97-AF65-F5344CB8AC3E}">
        <p14:creationId xmlns:p14="http://schemas.microsoft.com/office/powerpoint/2010/main" val="229928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 1 Inn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NY2_ORGINALheaderUDEinterfac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1" y="6090334"/>
            <a:ext cx="12192000" cy="783566"/>
          </a:xfrm>
          <a:prstGeom prst="rect">
            <a:avLst/>
          </a:prstGeom>
        </p:spPr>
      </p:pic>
      <p:sp>
        <p:nvSpPr>
          <p:cNvPr id="12" name="Rektangel 11"/>
          <p:cNvSpPr/>
          <p:nvPr userDrawn="1"/>
        </p:nvSpPr>
        <p:spPr>
          <a:xfrm>
            <a:off x="0" y="0"/>
            <a:ext cx="12184819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23392" y="476672"/>
            <a:ext cx="11041227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623392" y="1700808"/>
            <a:ext cx="11041227" cy="3960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6" name="Plassholder for dato 14"/>
          <p:cNvSpPr txBox="1">
            <a:spLocks/>
          </p:cNvSpPr>
          <p:nvPr userDrawn="1"/>
        </p:nvSpPr>
        <p:spPr>
          <a:xfrm>
            <a:off x="10416481" y="5907772"/>
            <a:ext cx="1478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z="1200" smtClean="0"/>
              <a:pPr/>
              <a:t>08.09.2016</a:t>
            </a:fld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93577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1 Inn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NY2_ORGINALheaderUDEinterfac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1" y="6090334"/>
            <a:ext cx="12192000" cy="783566"/>
          </a:xfrm>
          <a:prstGeom prst="rect">
            <a:avLst/>
          </a:prstGeom>
        </p:spPr>
      </p:pic>
      <p:sp>
        <p:nvSpPr>
          <p:cNvPr id="12" name="Rektangel 11"/>
          <p:cNvSpPr/>
          <p:nvPr userDrawn="1"/>
        </p:nvSpPr>
        <p:spPr>
          <a:xfrm>
            <a:off x="0" y="0"/>
            <a:ext cx="12184819" cy="1340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23392" y="476672"/>
            <a:ext cx="11041227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idx="1"/>
          </p:nvPr>
        </p:nvSpPr>
        <p:spPr>
          <a:xfrm>
            <a:off x="623392" y="1700808"/>
            <a:ext cx="11041227" cy="3960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6" name="Plassholder for dato 14"/>
          <p:cNvSpPr txBox="1">
            <a:spLocks/>
          </p:cNvSpPr>
          <p:nvPr userDrawn="1"/>
        </p:nvSpPr>
        <p:spPr>
          <a:xfrm>
            <a:off x="10416481" y="5907772"/>
            <a:ext cx="1478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z="1200" smtClean="0"/>
              <a:pPr/>
              <a:t>08.09.2016</a:t>
            </a:fld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4849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2 Inn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1" y="0"/>
            <a:ext cx="12184819" cy="6769100"/>
          </a:xfrm>
          <a:prstGeom prst="rect">
            <a:avLst/>
          </a:prstGeom>
          <a:solidFill>
            <a:srgbClr val="0077A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pic>
        <p:nvPicPr>
          <p:cNvPr id="7" name="Bilde 6" descr="NY2_ORGINALheaderUDEinterfac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1" y="6090334"/>
            <a:ext cx="12192000" cy="783566"/>
          </a:xfrm>
          <a:prstGeom prst="rect">
            <a:avLst/>
          </a:prstGeom>
        </p:spPr>
      </p:pic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623392" y="476672"/>
            <a:ext cx="11041227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en tittel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623392" y="1700808"/>
            <a:ext cx="11041227" cy="396044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dato 14"/>
          <p:cNvSpPr txBox="1">
            <a:spLocks/>
          </p:cNvSpPr>
          <p:nvPr userDrawn="1"/>
        </p:nvSpPr>
        <p:spPr>
          <a:xfrm>
            <a:off x="10416481" y="5907772"/>
            <a:ext cx="1478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401A2A-EA9E-4009-BB29-E98453A213B6}" type="datetimeFigureOut">
              <a:rPr lang="nb-NO" sz="1200" smtClean="0"/>
              <a:pPr/>
              <a:t>08.09.2016</a:t>
            </a:fld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261498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1288312" y="213272"/>
            <a:ext cx="0" cy="9834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nb-NO" sz="1800"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 Box 8"/>
          <p:cNvSpPr txBox="1">
            <a:spLocks noChangeAspect="1" noChangeArrowheads="1"/>
          </p:cNvSpPr>
          <p:nvPr/>
        </p:nvSpPr>
        <p:spPr bwMode="auto">
          <a:xfrm>
            <a:off x="1286195" y="327572"/>
            <a:ext cx="2459568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tIns="18288"/>
          <a:lstStyle/>
          <a:p>
            <a:pPr marL="457200" indent="-457200" eaLnBrk="0" hangingPunct="0">
              <a:lnSpc>
                <a:spcPts val="1700"/>
              </a:lnSpc>
              <a:defRPr/>
            </a:pPr>
            <a:r>
              <a:rPr lang="nb-NO" sz="1500" dirty="0">
                <a:latin typeface="Times New Roman" pitchFamily="18" charset="0"/>
                <a:ea typeface="+mn-ea"/>
                <a:cs typeface="+mn-cs"/>
              </a:rPr>
              <a:t>Oslo kommune</a:t>
            </a:r>
          </a:p>
          <a:p>
            <a:pPr marL="457200" indent="-457200" eaLnBrk="0" hangingPunct="0">
              <a:lnSpc>
                <a:spcPts val="1700"/>
              </a:lnSpc>
              <a:defRPr/>
            </a:pPr>
            <a:r>
              <a:rPr lang="nb-NO" sz="1500" b="1" dirty="0">
                <a:latin typeface="Times New Roman" pitchFamily="18" charset="0"/>
                <a:ea typeface="+mn-ea"/>
                <a:cs typeface="+mn-cs"/>
              </a:rPr>
              <a:t>Utdanningsetaten</a:t>
            </a:r>
          </a:p>
          <a:p>
            <a:pPr marL="457200" indent="-457200" eaLnBrk="0" hangingPunct="0">
              <a:lnSpc>
                <a:spcPts val="2400"/>
              </a:lnSpc>
              <a:defRPr/>
            </a:pPr>
            <a:endParaRPr lang="nb-NO" sz="1500" b="1" dirty="0"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Picture 9" descr="BYVPEN-F"/>
          <p:cNvPicPr>
            <a:picLocks noChangeArrowheads="1"/>
          </p:cNvPicPr>
          <p:nvPr/>
        </p:nvPicPr>
        <p:blipFill>
          <a:blip r:embed="rId13" cstate="screen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64" y="221208"/>
            <a:ext cx="96943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lassholder for dato 14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229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65" r:id="rId5"/>
    <p:sldLayoutId id="2147483666" r:id="rId6"/>
    <p:sldLayoutId id="2147483667" r:id="rId7"/>
    <p:sldLayoutId id="2147483670" r:id="rId8"/>
    <p:sldLayoutId id="2147483655" r:id="rId9"/>
    <p:sldLayoutId id="2147483668" r:id="rId10"/>
    <p:sldLayoutId id="214748366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lbli.no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20.jpeg"/><Relationship Id="rId10" Type="http://schemas.openxmlformats.org/officeDocument/2006/relationships/image" Target="../media/image10.jpeg"/><Relationship Id="rId4" Type="http://schemas.openxmlformats.org/officeDocument/2006/relationships/image" Target="../media/image12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idx="4294967295"/>
          </p:nvPr>
        </p:nvSpPr>
        <p:spPr>
          <a:xfrm>
            <a:off x="2361526" y="620688"/>
            <a:ext cx="7454277" cy="1657152"/>
          </a:xfrm>
          <a:prstGeom prst="rect">
            <a:avLst/>
          </a:prstGeom>
        </p:spPr>
        <p:txBody>
          <a:bodyPr/>
          <a:lstStyle/>
          <a:p>
            <a:r>
              <a:rPr lang="nb-NO" sz="4800" kern="0" dirty="0">
                <a:solidFill>
                  <a:srgbClr val="C00000"/>
                </a:solidFill>
                <a:latin typeface="Calibri" pitchFamily="34" charset="0"/>
              </a:rPr>
              <a:t>Velkommen til informasjonsmøte!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4294967295"/>
          </p:nvPr>
        </p:nvSpPr>
        <p:spPr>
          <a:xfrm>
            <a:off x="2567608" y="2564904"/>
            <a:ext cx="7122336" cy="4104456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Hva er videregående opplæring?</a:t>
            </a:r>
          </a:p>
          <a:p>
            <a:r>
              <a:rPr lang="nb-NO" dirty="0"/>
              <a:t>Hvilken kompetanse gir videregående opplæring?</a:t>
            </a:r>
          </a:p>
          <a:p>
            <a:r>
              <a:rPr lang="nb-NO" dirty="0"/>
              <a:t>Hva kan elevene velge?</a:t>
            </a:r>
          </a:p>
          <a:p>
            <a:r>
              <a:rPr lang="nb-NO" dirty="0"/>
              <a:t>Hva kan dere foreldre bidra med?</a:t>
            </a:r>
          </a:p>
          <a:p>
            <a:pPr marL="0" indent="0" algn="r">
              <a:buNone/>
            </a:pP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sz="2200" dirty="0"/>
              <a:t>Infoteam: xx og xx</a:t>
            </a:r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66708" cy="355006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83" y="0"/>
            <a:ext cx="2376197" cy="3564296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3279000"/>
            <a:ext cx="2386206" cy="35790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59" y="3284984"/>
            <a:ext cx="2379921" cy="35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3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3703028" y="1555482"/>
            <a:ext cx="6964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en-US" b="1" dirty="0">
                <a:ln>
                  <a:solidFill>
                    <a:schemeClr val="bg1"/>
                  </a:solidFill>
                </a:ln>
              </a:rPr>
              <a:t>  	</a:t>
            </a:r>
            <a:r>
              <a:rPr lang="en-US" b="1" dirty="0">
                <a:ln>
                  <a:solidFill>
                    <a:schemeClr val="bg1"/>
                  </a:solidFill>
                </a:ln>
                <a:latin typeface="Tahoma" pitchFamily="34" charset="0"/>
              </a:rPr>
              <a:t>Vg2		Vg3 i skole/</a:t>
            </a:r>
            <a:r>
              <a:rPr lang="en-US" b="1" dirty="0" err="1">
                <a:ln>
                  <a:solidFill>
                    <a:schemeClr val="bg1"/>
                  </a:solidFill>
                </a:ln>
                <a:latin typeface="Tahoma" pitchFamily="34" charset="0"/>
              </a:rPr>
              <a:t>lærebedrift</a:t>
            </a:r>
            <a:endParaRPr lang="en-US" b="1" dirty="0">
              <a:ln>
                <a:solidFill>
                  <a:schemeClr val="bg1"/>
                </a:solidFill>
              </a:ln>
              <a:latin typeface="Tahoma" pitchFamily="34" charset="0"/>
            </a:endParaRPr>
          </a:p>
        </p:txBody>
      </p:sp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1776048" y="3555456"/>
            <a:ext cx="1370135" cy="881063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1600" b="1" dirty="0">
                <a:latin typeface="+mj-lt"/>
              </a:rPr>
              <a:t>Helse- og oppvekstfag</a:t>
            </a:r>
          </a:p>
        </p:txBody>
      </p:sp>
      <p:sp>
        <p:nvSpPr>
          <p:cNvPr id="13318" name="Text Box 11"/>
          <p:cNvSpPr txBox="1">
            <a:spLocks noChangeArrowheads="1"/>
          </p:cNvSpPr>
          <p:nvPr/>
        </p:nvSpPr>
        <p:spPr bwMode="auto">
          <a:xfrm>
            <a:off x="3848217" y="1888995"/>
            <a:ext cx="2458915" cy="504825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1400" dirty="0">
                <a:latin typeface="+mj-lt"/>
              </a:rPr>
              <a:t>Helsearbeiderfaget</a:t>
            </a:r>
            <a:endParaRPr lang="nb-NO" sz="1400" b="1" dirty="0">
              <a:latin typeface="+mj-lt"/>
            </a:endParaRPr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3836379" y="2475954"/>
            <a:ext cx="2458915" cy="647700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1400" dirty="0">
                <a:latin typeface="+mj-lt"/>
              </a:rPr>
              <a:t>Barne- og ungdomsarbeiderfaget</a:t>
            </a:r>
            <a:endParaRPr lang="nb-NO" sz="1400" b="1" dirty="0">
              <a:latin typeface="+mj-lt"/>
            </a:endParaRPr>
          </a:p>
        </p:txBody>
      </p: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3836379" y="3268117"/>
            <a:ext cx="2458915" cy="576262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1400" dirty="0" err="1">
                <a:latin typeface="+mj-lt"/>
              </a:rPr>
              <a:t>Fotterapi</a:t>
            </a:r>
            <a:r>
              <a:rPr lang="nb-NO" sz="1400" dirty="0">
                <a:latin typeface="+mj-lt"/>
              </a:rPr>
              <a:t> og ortopedi</a:t>
            </a:r>
            <a:endParaRPr lang="nb-NO" sz="1400" b="1" dirty="0">
              <a:latin typeface="+mj-lt"/>
            </a:endParaRPr>
          </a:p>
        </p:txBody>
      </p:sp>
      <p:sp>
        <p:nvSpPr>
          <p:cNvPr id="13321" name="Text Box 14"/>
          <p:cNvSpPr txBox="1">
            <a:spLocks noChangeArrowheads="1"/>
          </p:cNvSpPr>
          <p:nvPr/>
        </p:nvSpPr>
        <p:spPr bwMode="auto">
          <a:xfrm>
            <a:off x="3836379" y="4707981"/>
            <a:ext cx="2458915" cy="646113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1400" dirty="0">
                <a:latin typeface="+mj-lt"/>
              </a:rPr>
              <a:t>Helseservicefag</a:t>
            </a:r>
            <a:endParaRPr lang="nb-NO" sz="1400" b="1" dirty="0">
              <a:latin typeface="+mj-lt"/>
            </a:endParaRPr>
          </a:p>
        </p:txBody>
      </p:sp>
      <p:sp>
        <p:nvSpPr>
          <p:cNvPr id="13322" name="Text Box 15"/>
          <p:cNvSpPr txBox="1">
            <a:spLocks noChangeArrowheads="1"/>
          </p:cNvSpPr>
          <p:nvPr/>
        </p:nvSpPr>
        <p:spPr bwMode="auto">
          <a:xfrm>
            <a:off x="3836379" y="5500142"/>
            <a:ext cx="2458915" cy="360362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1400" dirty="0">
                <a:latin typeface="+mj-lt"/>
              </a:rPr>
              <a:t>Ambulansefag</a:t>
            </a:r>
            <a:endParaRPr lang="nb-NO" sz="1400" b="1" dirty="0">
              <a:latin typeface="+mj-lt"/>
            </a:endParaRPr>
          </a:p>
        </p:txBody>
      </p:sp>
      <p:sp>
        <p:nvSpPr>
          <p:cNvPr id="13323" name="Text Box 16"/>
          <p:cNvSpPr txBox="1">
            <a:spLocks noChangeArrowheads="1"/>
          </p:cNvSpPr>
          <p:nvPr/>
        </p:nvSpPr>
        <p:spPr bwMode="auto">
          <a:xfrm>
            <a:off x="3836379" y="6003381"/>
            <a:ext cx="2458915" cy="360363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1400" dirty="0">
                <a:latin typeface="+mj-lt"/>
              </a:rPr>
              <a:t>Alle Vg2</a:t>
            </a:r>
          </a:p>
        </p:txBody>
      </p:sp>
      <p:sp>
        <p:nvSpPr>
          <p:cNvPr id="13324" name="Text Box 17"/>
          <p:cNvSpPr txBox="1">
            <a:spLocks noChangeArrowheads="1"/>
          </p:cNvSpPr>
          <p:nvPr/>
        </p:nvSpPr>
        <p:spPr bwMode="auto">
          <a:xfrm>
            <a:off x="3836379" y="4060279"/>
            <a:ext cx="2458915" cy="431800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1400" dirty="0">
                <a:latin typeface="+mj-lt"/>
              </a:rPr>
              <a:t>Hudpleier</a:t>
            </a:r>
            <a:endParaRPr lang="nb-NO" sz="1400" b="1" dirty="0">
              <a:latin typeface="+mj-lt"/>
            </a:endParaRPr>
          </a:p>
        </p:txBody>
      </p:sp>
      <p:sp>
        <p:nvSpPr>
          <p:cNvPr id="13325" name="Text Box 18"/>
          <p:cNvSpPr txBox="1">
            <a:spLocks noChangeArrowheads="1"/>
          </p:cNvSpPr>
          <p:nvPr/>
        </p:nvSpPr>
        <p:spPr bwMode="auto">
          <a:xfrm>
            <a:off x="6494585" y="1899694"/>
            <a:ext cx="3590192" cy="503237"/>
          </a:xfrm>
          <a:prstGeom prst="rect">
            <a:avLst/>
          </a:prstGeom>
          <a:solidFill>
            <a:srgbClr val="92D050"/>
          </a:solidFill>
          <a:ln w="38100">
            <a:solidFill>
              <a:srgbClr val="92D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1400" dirty="0">
                <a:latin typeface="+mj-lt"/>
              </a:rPr>
              <a:t>Helsearbeiderfaget</a:t>
            </a:r>
            <a:endParaRPr lang="nb-NO" sz="1400" b="1" dirty="0">
              <a:latin typeface="+mj-lt"/>
            </a:endParaRPr>
          </a:p>
        </p:txBody>
      </p:sp>
      <p:sp>
        <p:nvSpPr>
          <p:cNvPr id="13326" name="Text Box 19"/>
          <p:cNvSpPr txBox="1">
            <a:spLocks noChangeArrowheads="1"/>
          </p:cNvSpPr>
          <p:nvPr/>
        </p:nvSpPr>
        <p:spPr bwMode="auto">
          <a:xfrm>
            <a:off x="6494585" y="2475956"/>
            <a:ext cx="3590192" cy="658813"/>
          </a:xfrm>
          <a:prstGeom prst="rect">
            <a:avLst/>
          </a:prstGeom>
          <a:solidFill>
            <a:srgbClr val="92D050"/>
          </a:solidFill>
          <a:ln w="38100">
            <a:solidFill>
              <a:srgbClr val="92D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1400" dirty="0">
                <a:latin typeface="+mj-lt"/>
              </a:rPr>
              <a:t>Barne- og ungdomsarbeiderfaget</a:t>
            </a:r>
            <a:endParaRPr lang="nb-NO" sz="1400" b="1" dirty="0">
              <a:latin typeface="+mj-lt"/>
            </a:endParaRPr>
          </a:p>
        </p:txBody>
      </p:sp>
      <p:sp>
        <p:nvSpPr>
          <p:cNvPr id="13327" name="Text Box 20"/>
          <p:cNvSpPr txBox="1">
            <a:spLocks noChangeArrowheads="1"/>
          </p:cNvSpPr>
          <p:nvPr/>
        </p:nvSpPr>
        <p:spPr bwMode="auto">
          <a:xfrm>
            <a:off x="6494586" y="4060279"/>
            <a:ext cx="1765789" cy="431800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1400" dirty="0">
                <a:latin typeface="+mj-lt"/>
              </a:rPr>
              <a:t>Hudpleier</a:t>
            </a:r>
            <a:endParaRPr lang="nb-NO" sz="1400" b="1" dirty="0">
              <a:latin typeface="+mj-lt"/>
            </a:endParaRPr>
          </a:p>
        </p:txBody>
      </p:sp>
      <p:sp>
        <p:nvSpPr>
          <p:cNvPr id="13328" name="Text Box 21"/>
          <p:cNvSpPr txBox="1">
            <a:spLocks noChangeArrowheads="1"/>
          </p:cNvSpPr>
          <p:nvPr/>
        </p:nvSpPr>
        <p:spPr bwMode="auto">
          <a:xfrm>
            <a:off x="6494586" y="3195092"/>
            <a:ext cx="1774581" cy="360362"/>
          </a:xfrm>
          <a:prstGeom prst="rect">
            <a:avLst/>
          </a:prstGeom>
          <a:solidFill>
            <a:srgbClr val="FFC000"/>
          </a:solidFill>
          <a:ln w="28575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1400" dirty="0" err="1">
                <a:latin typeface="+mj-lt"/>
              </a:rPr>
              <a:t>Fotterapi</a:t>
            </a:r>
            <a:endParaRPr lang="nb-NO" sz="1400" b="1" dirty="0">
              <a:latin typeface="+mj-lt"/>
            </a:endParaRPr>
          </a:p>
        </p:txBody>
      </p:sp>
      <p:sp>
        <p:nvSpPr>
          <p:cNvPr id="13329" name="Text Box 22"/>
          <p:cNvSpPr txBox="1">
            <a:spLocks noChangeArrowheads="1"/>
          </p:cNvSpPr>
          <p:nvPr/>
        </p:nvSpPr>
        <p:spPr bwMode="auto">
          <a:xfrm>
            <a:off x="6494586" y="4563519"/>
            <a:ext cx="1765789" cy="865187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1400" dirty="0">
                <a:latin typeface="+mj-lt"/>
              </a:rPr>
              <a:t>Tannhelsesekretær Apotektekniker</a:t>
            </a:r>
            <a:endParaRPr lang="nb-NO" sz="1600" dirty="0">
              <a:latin typeface="+mj-lt"/>
            </a:endParaRPr>
          </a:p>
          <a:p>
            <a:pPr>
              <a:defRPr/>
            </a:pPr>
            <a:r>
              <a:rPr lang="nb-NO" sz="1400" dirty="0">
                <a:latin typeface="+mj-lt"/>
              </a:rPr>
              <a:t>Helsesekretær</a:t>
            </a:r>
            <a:endParaRPr lang="nb-NO" sz="1400" b="1" dirty="0">
              <a:latin typeface="+mj-lt"/>
            </a:endParaRPr>
          </a:p>
        </p:txBody>
      </p:sp>
      <p:sp>
        <p:nvSpPr>
          <p:cNvPr id="13330" name="Text Box 23"/>
          <p:cNvSpPr txBox="1">
            <a:spLocks noChangeArrowheads="1"/>
          </p:cNvSpPr>
          <p:nvPr/>
        </p:nvSpPr>
        <p:spPr bwMode="auto">
          <a:xfrm>
            <a:off x="6494586" y="5500142"/>
            <a:ext cx="3656135" cy="360362"/>
          </a:xfrm>
          <a:prstGeom prst="rect">
            <a:avLst/>
          </a:prstGeom>
          <a:solidFill>
            <a:srgbClr val="92D050"/>
          </a:solidFill>
          <a:ln w="38100">
            <a:solidFill>
              <a:srgbClr val="92D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1400" dirty="0">
                <a:latin typeface="+mj-lt"/>
              </a:rPr>
              <a:t>Ambulansefaget</a:t>
            </a:r>
            <a:endParaRPr lang="nb-NO" sz="1400" b="1" dirty="0">
              <a:latin typeface="+mj-lt"/>
            </a:endParaRPr>
          </a:p>
        </p:txBody>
      </p:sp>
      <p:sp>
        <p:nvSpPr>
          <p:cNvPr id="13331" name="Text Box 24"/>
          <p:cNvSpPr txBox="1">
            <a:spLocks noChangeArrowheads="1"/>
          </p:cNvSpPr>
          <p:nvPr/>
        </p:nvSpPr>
        <p:spPr bwMode="auto">
          <a:xfrm>
            <a:off x="6494586" y="6003381"/>
            <a:ext cx="1765789" cy="360363"/>
          </a:xfrm>
          <a:prstGeom prst="rect">
            <a:avLst/>
          </a:prstGeom>
          <a:solidFill>
            <a:srgbClr val="FFC000"/>
          </a:solidFill>
          <a:ln w="38100">
            <a:solidFill>
              <a:srgbClr val="FF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1400" dirty="0">
                <a:latin typeface="+mj-lt"/>
              </a:rPr>
              <a:t>Påbygging fellesfag</a:t>
            </a:r>
            <a:endParaRPr lang="nb-NO" sz="1400" b="1" dirty="0">
              <a:latin typeface="+mj-lt"/>
            </a:endParaRPr>
          </a:p>
        </p:txBody>
      </p:sp>
      <p:sp>
        <p:nvSpPr>
          <p:cNvPr id="14356" name="Line 25"/>
          <p:cNvSpPr>
            <a:spLocks noChangeShapeType="1"/>
          </p:cNvSpPr>
          <p:nvPr/>
        </p:nvSpPr>
        <p:spPr bwMode="auto">
          <a:xfrm flipV="1">
            <a:off x="6317274" y="2115592"/>
            <a:ext cx="1699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57" name="Line 26"/>
          <p:cNvSpPr>
            <a:spLocks noChangeShapeType="1"/>
          </p:cNvSpPr>
          <p:nvPr/>
        </p:nvSpPr>
        <p:spPr bwMode="auto">
          <a:xfrm>
            <a:off x="6324601" y="2763292"/>
            <a:ext cx="1626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58" name="Line 27"/>
          <p:cNvSpPr>
            <a:spLocks noChangeShapeType="1"/>
          </p:cNvSpPr>
          <p:nvPr/>
        </p:nvSpPr>
        <p:spPr bwMode="auto">
          <a:xfrm>
            <a:off x="6317274" y="3771354"/>
            <a:ext cx="1699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59" name="Line 28"/>
          <p:cNvSpPr>
            <a:spLocks noChangeShapeType="1"/>
          </p:cNvSpPr>
          <p:nvPr/>
        </p:nvSpPr>
        <p:spPr bwMode="auto">
          <a:xfrm>
            <a:off x="6317274" y="4276179"/>
            <a:ext cx="1699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60" name="Line 29"/>
          <p:cNvSpPr>
            <a:spLocks noChangeShapeType="1"/>
          </p:cNvSpPr>
          <p:nvPr/>
        </p:nvSpPr>
        <p:spPr bwMode="auto">
          <a:xfrm>
            <a:off x="6333392" y="4852442"/>
            <a:ext cx="1538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61" name="Line 30"/>
          <p:cNvSpPr>
            <a:spLocks noChangeShapeType="1"/>
          </p:cNvSpPr>
          <p:nvPr/>
        </p:nvSpPr>
        <p:spPr bwMode="auto">
          <a:xfrm>
            <a:off x="6317274" y="5716042"/>
            <a:ext cx="16998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62" name="Line 31"/>
          <p:cNvSpPr>
            <a:spLocks noChangeShapeType="1"/>
          </p:cNvSpPr>
          <p:nvPr/>
        </p:nvSpPr>
        <p:spPr bwMode="auto">
          <a:xfrm>
            <a:off x="6324601" y="6219279"/>
            <a:ext cx="1626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63" name="Line 32"/>
          <p:cNvSpPr>
            <a:spLocks noChangeShapeType="1"/>
          </p:cNvSpPr>
          <p:nvPr/>
        </p:nvSpPr>
        <p:spPr bwMode="auto">
          <a:xfrm>
            <a:off x="3503735" y="2115592"/>
            <a:ext cx="0" cy="3529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64" name="Line 33"/>
          <p:cNvSpPr>
            <a:spLocks noChangeShapeType="1"/>
          </p:cNvSpPr>
          <p:nvPr/>
        </p:nvSpPr>
        <p:spPr bwMode="auto">
          <a:xfrm>
            <a:off x="3503736" y="2115592"/>
            <a:ext cx="2652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65" name="Line 34"/>
          <p:cNvSpPr>
            <a:spLocks noChangeShapeType="1"/>
          </p:cNvSpPr>
          <p:nvPr/>
        </p:nvSpPr>
        <p:spPr bwMode="auto">
          <a:xfrm>
            <a:off x="3503736" y="2763292"/>
            <a:ext cx="266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66" name="Line 35"/>
          <p:cNvSpPr>
            <a:spLocks noChangeShapeType="1"/>
          </p:cNvSpPr>
          <p:nvPr/>
        </p:nvSpPr>
        <p:spPr bwMode="auto">
          <a:xfrm>
            <a:off x="3503736" y="3484017"/>
            <a:ext cx="2652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67" name="Line 36"/>
          <p:cNvSpPr>
            <a:spLocks noChangeShapeType="1"/>
          </p:cNvSpPr>
          <p:nvPr/>
        </p:nvSpPr>
        <p:spPr bwMode="auto">
          <a:xfrm>
            <a:off x="3503736" y="4995317"/>
            <a:ext cx="2652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68" name="Line 37"/>
          <p:cNvSpPr>
            <a:spLocks noChangeShapeType="1"/>
          </p:cNvSpPr>
          <p:nvPr/>
        </p:nvSpPr>
        <p:spPr bwMode="auto">
          <a:xfrm>
            <a:off x="3503736" y="5644604"/>
            <a:ext cx="2652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4369" name="Text Box 40"/>
          <p:cNvSpPr txBox="1">
            <a:spLocks noChangeArrowheads="1"/>
          </p:cNvSpPr>
          <p:nvPr/>
        </p:nvSpPr>
        <p:spPr bwMode="auto">
          <a:xfrm>
            <a:off x="2107225" y="3052217"/>
            <a:ext cx="731227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800" b="1">
                <a:latin typeface="Tahoma" pitchFamily="34" charset="0"/>
              </a:rPr>
              <a:t>Vg1</a:t>
            </a:r>
            <a:endParaRPr lang="nb-NO" sz="1800" b="1">
              <a:latin typeface="AG Book Rounded" pitchFamily="2" charset="0"/>
            </a:endParaRPr>
          </a:p>
        </p:txBody>
      </p:sp>
      <p:sp>
        <p:nvSpPr>
          <p:cNvPr id="14370" name="Line 42"/>
          <p:cNvSpPr>
            <a:spLocks noChangeShapeType="1"/>
          </p:cNvSpPr>
          <p:nvPr/>
        </p:nvSpPr>
        <p:spPr bwMode="auto">
          <a:xfrm>
            <a:off x="3503736" y="4203154"/>
            <a:ext cx="26523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3347" name="Text Box 44"/>
          <p:cNvSpPr txBox="1">
            <a:spLocks noChangeArrowheads="1"/>
          </p:cNvSpPr>
          <p:nvPr/>
        </p:nvSpPr>
        <p:spPr bwMode="auto">
          <a:xfrm>
            <a:off x="6494585" y="3626892"/>
            <a:ext cx="3590192" cy="360362"/>
          </a:xfrm>
          <a:prstGeom prst="rect">
            <a:avLst/>
          </a:prstGeom>
          <a:solidFill>
            <a:srgbClr val="92D050"/>
          </a:solidFill>
          <a:ln w="38100">
            <a:solidFill>
              <a:srgbClr val="92D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sz="1400" dirty="0">
                <a:latin typeface="+mj-lt"/>
              </a:rPr>
              <a:t>Ortopediteknikk</a:t>
            </a:r>
            <a:endParaRPr lang="nb-NO" sz="1400" b="1" dirty="0">
              <a:latin typeface="+mj-lt"/>
            </a:endParaRPr>
          </a:p>
        </p:txBody>
      </p:sp>
      <p:sp>
        <p:nvSpPr>
          <p:cNvPr id="14372" name="Line 45"/>
          <p:cNvSpPr>
            <a:spLocks noChangeShapeType="1"/>
          </p:cNvSpPr>
          <p:nvPr/>
        </p:nvSpPr>
        <p:spPr bwMode="auto">
          <a:xfrm>
            <a:off x="6324601" y="3339554"/>
            <a:ext cx="1626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2" name="Rektangel 1"/>
          <p:cNvSpPr/>
          <p:nvPr/>
        </p:nvSpPr>
        <p:spPr>
          <a:xfrm>
            <a:off x="1524000" y="0"/>
            <a:ext cx="3059832" cy="1556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2"/>
          <p:cNvSpPr>
            <a:spLocks noGrp="1"/>
          </p:cNvSpPr>
          <p:nvPr>
            <p:ph type="ctrTitle" idx="4294967295"/>
          </p:nvPr>
        </p:nvSpPr>
        <p:spPr>
          <a:xfrm>
            <a:off x="551384" y="331688"/>
            <a:ext cx="11161240" cy="1081088"/>
          </a:xfrm>
          <a:prstGeom prst="rect">
            <a:avLst/>
          </a:prstGeom>
        </p:spPr>
        <p:txBody>
          <a:bodyPr/>
          <a:lstStyle/>
          <a:p>
            <a:r>
              <a:rPr lang="nb-NO" dirty="0"/>
              <a:t>Eksempel på et yrkesfaglig utdanningsprogram</a:t>
            </a:r>
          </a:p>
        </p:txBody>
      </p:sp>
    </p:spTree>
    <p:extLst>
      <p:ext uri="{BB962C8B-B14F-4D97-AF65-F5344CB8AC3E}">
        <p14:creationId xmlns:p14="http://schemas.microsoft.com/office/powerpoint/2010/main" val="2695834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6"/>
          <p:cNvSpPr txBox="1">
            <a:spLocks/>
          </p:cNvSpPr>
          <p:nvPr/>
        </p:nvSpPr>
        <p:spPr>
          <a:xfrm>
            <a:off x="551384" y="1700808"/>
            <a:ext cx="6264696" cy="4032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600" b="1" kern="0" dirty="0"/>
              <a:t>Eksempel på fag: </a:t>
            </a:r>
            <a:r>
              <a:rPr lang="nb-NO" sz="2600" kern="0" dirty="0"/>
              <a:t/>
            </a:r>
            <a:br>
              <a:rPr lang="nb-NO" sz="2600" kern="0" dirty="0"/>
            </a:br>
            <a:r>
              <a:rPr lang="nb-NO" sz="2600" kern="0" dirty="0"/>
              <a:t>Tømrer, rørlegger, murer, maler og betongarbeider</a:t>
            </a:r>
          </a:p>
          <a:p>
            <a:pPr marL="0" indent="0">
              <a:buNone/>
            </a:pPr>
            <a:endParaRPr lang="nb-NO" sz="2600" b="1" kern="0" dirty="0"/>
          </a:p>
          <a:p>
            <a:pPr marL="0" indent="0">
              <a:buNone/>
            </a:pPr>
            <a:r>
              <a:rPr lang="nb-NO" sz="2600" b="1" kern="0" dirty="0"/>
              <a:t>Du lærer:</a:t>
            </a:r>
          </a:p>
          <a:p>
            <a:r>
              <a:rPr lang="nb-NO" sz="2600" dirty="0"/>
              <a:t>produksjon og oppføring av nye bygninger og anlegg</a:t>
            </a:r>
          </a:p>
          <a:p>
            <a:r>
              <a:rPr lang="nb-NO" sz="2600" dirty="0"/>
              <a:t>ombygging og vedlikehold av bygninger og anlegg</a:t>
            </a:r>
          </a:p>
          <a:p>
            <a:r>
              <a:rPr lang="nb-NO" sz="2600" dirty="0"/>
              <a:t>om tekniske installasjoner</a:t>
            </a:r>
          </a:p>
          <a:p>
            <a:r>
              <a:rPr lang="nb-NO" sz="2600" dirty="0"/>
              <a:t>om kvalitet og sikkerhet</a:t>
            </a:r>
          </a:p>
          <a:p>
            <a:r>
              <a:rPr lang="nb-NO" sz="2600" dirty="0"/>
              <a:t>materialkunnskap</a:t>
            </a:r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 idx="4294967295"/>
          </p:nvPr>
        </p:nvSpPr>
        <p:spPr>
          <a:xfrm>
            <a:off x="551384" y="476672"/>
            <a:ext cx="6480720" cy="1081088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nb-NO" sz="5000" dirty="0"/>
              <a:t>Bygg- og anleggsteknikk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93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447928" y="116632"/>
            <a:ext cx="6264696" cy="1412776"/>
          </a:xfrm>
        </p:spPr>
        <p:txBody>
          <a:bodyPr/>
          <a:lstStyle/>
          <a:p>
            <a:pPr algn="l"/>
            <a:r>
              <a:rPr lang="nb-NO" sz="4000" dirty="0"/>
              <a:t>Design og håndverk / medieproduksjon</a:t>
            </a:r>
          </a:p>
        </p:txBody>
      </p:sp>
      <p:sp>
        <p:nvSpPr>
          <p:cNvPr id="8" name="Plassholder for innhold 6"/>
          <p:cNvSpPr txBox="1">
            <a:spLocks/>
          </p:cNvSpPr>
          <p:nvPr/>
        </p:nvSpPr>
        <p:spPr>
          <a:xfrm>
            <a:off x="5447928" y="1700808"/>
            <a:ext cx="6120680" cy="4536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4500" b="1" kern="0" dirty="0"/>
              <a:t>Eksempler på fag: </a:t>
            </a:r>
          </a:p>
          <a:p>
            <a:pPr marL="0" indent="0">
              <a:buNone/>
            </a:pPr>
            <a:r>
              <a:rPr lang="nb-NO" sz="4000" kern="0" dirty="0"/>
              <a:t>Frisør, interiør og utstillingsdesign, gullsmed, blomsterdekoratør, design og tekstil, fotograf, mediegrafiker, mediedesigner</a:t>
            </a:r>
          </a:p>
          <a:p>
            <a:pPr marL="0" indent="0">
              <a:buNone/>
            </a:pPr>
            <a:endParaRPr lang="nb-NO" sz="4500" kern="0" dirty="0"/>
          </a:p>
          <a:p>
            <a:pPr marL="0" indent="0">
              <a:buNone/>
            </a:pPr>
            <a:r>
              <a:rPr lang="nb-NO" sz="4500" b="1" kern="0" dirty="0"/>
              <a:t>Du lærer:</a:t>
            </a:r>
          </a:p>
          <a:p>
            <a:r>
              <a:rPr lang="nb-NO" sz="4000" dirty="0"/>
              <a:t>tradisjonelle håndverksfag</a:t>
            </a:r>
          </a:p>
          <a:p>
            <a:r>
              <a:rPr lang="nb-NO" sz="4000" dirty="0"/>
              <a:t>bruk og utforming av ulike materialer</a:t>
            </a:r>
          </a:p>
          <a:p>
            <a:r>
              <a:rPr lang="nb-NO" sz="4000" dirty="0"/>
              <a:t>utvikling av ideer til ferdig produkter</a:t>
            </a:r>
          </a:p>
          <a:p>
            <a:r>
              <a:rPr lang="nb-NO" sz="4000" dirty="0"/>
              <a:t>design og visuelle uttrykk</a:t>
            </a:r>
          </a:p>
          <a:p>
            <a:r>
              <a:rPr lang="nb-NO" sz="4000" dirty="0"/>
              <a:t>videreutvikling av kreative ferdigheter</a:t>
            </a:r>
          </a:p>
          <a:p>
            <a:r>
              <a:rPr lang="nb-NO" sz="4000" dirty="0"/>
              <a:t>kunst og kultur</a:t>
            </a:r>
          </a:p>
          <a:p>
            <a:endParaRPr lang="nb-NO" sz="28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4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839416" y="476672"/>
            <a:ext cx="4176464" cy="864096"/>
          </a:xfrm>
        </p:spPr>
        <p:txBody>
          <a:bodyPr/>
          <a:lstStyle/>
          <a:p>
            <a:pPr algn="l"/>
            <a:r>
              <a:rPr lang="nb-NO" dirty="0"/>
              <a:t>Elektrofag</a:t>
            </a:r>
            <a:br>
              <a:rPr lang="nb-NO" dirty="0"/>
            </a:br>
            <a:endParaRPr lang="nb-NO" sz="2400" dirty="0"/>
          </a:p>
        </p:txBody>
      </p:sp>
      <p:sp>
        <p:nvSpPr>
          <p:cNvPr id="7" name="Plassholder for innhold 6"/>
          <p:cNvSpPr txBox="1">
            <a:spLocks/>
          </p:cNvSpPr>
          <p:nvPr/>
        </p:nvSpPr>
        <p:spPr>
          <a:xfrm>
            <a:off x="852150" y="1484784"/>
            <a:ext cx="5747905" cy="4248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900" b="1" kern="0" dirty="0"/>
              <a:t>Eksempler på fag: </a:t>
            </a:r>
          </a:p>
          <a:p>
            <a:pPr marL="0" indent="0">
              <a:buNone/>
            </a:pPr>
            <a:r>
              <a:rPr lang="nb-NO" sz="2900" kern="0" dirty="0"/>
              <a:t>Elektriker, dataelektroniker, flyfag og</a:t>
            </a:r>
            <a:endParaRPr lang="nb-NO" sz="2900" b="1" kern="0" dirty="0"/>
          </a:p>
          <a:p>
            <a:pPr marL="0" indent="0">
              <a:buNone/>
            </a:pPr>
            <a:r>
              <a:rPr lang="nb-NO" sz="2900" kern="0" dirty="0"/>
              <a:t>automatisering  </a:t>
            </a:r>
          </a:p>
          <a:p>
            <a:pPr marL="0" indent="0">
              <a:buNone/>
            </a:pPr>
            <a:endParaRPr lang="nb-NO" sz="2900" b="1" kern="0" dirty="0"/>
          </a:p>
          <a:p>
            <a:pPr marL="0" indent="0">
              <a:buNone/>
            </a:pPr>
            <a:r>
              <a:rPr lang="nb-NO" sz="2900" b="1" kern="0" dirty="0"/>
              <a:t>Du lærer</a:t>
            </a:r>
            <a:r>
              <a:rPr lang="nb-NO" sz="2900" kern="0" dirty="0"/>
              <a:t>:</a:t>
            </a:r>
          </a:p>
          <a:p>
            <a:r>
              <a:rPr lang="nb-NO" sz="2900" dirty="0"/>
              <a:t>installasjon og vedlikehold av elektriske og elektroniske systemer</a:t>
            </a:r>
          </a:p>
          <a:p>
            <a:r>
              <a:rPr lang="nb-NO" sz="2900" dirty="0"/>
              <a:t>reparasjon av elektrisk utstyr</a:t>
            </a:r>
          </a:p>
          <a:p>
            <a:r>
              <a:rPr lang="nb-NO" sz="2900" dirty="0"/>
              <a:t>om energiproduksjon og energiforsyning</a:t>
            </a:r>
          </a:p>
          <a:p>
            <a:r>
              <a:rPr lang="nb-NO" sz="2900" dirty="0"/>
              <a:t>om utvikling av nye elektroniske produkter</a:t>
            </a:r>
          </a:p>
          <a:p>
            <a:r>
              <a:rPr lang="nb-NO" sz="2900" dirty="0"/>
              <a:t>sikkerhet og dokumentasjon</a:t>
            </a:r>
          </a:p>
          <a:p>
            <a:endParaRPr lang="nb-NO" sz="3000" kern="0" dirty="0"/>
          </a:p>
          <a:p>
            <a:pPr marL="0" indent="0">
              <a:buNone/>
            </a:pPr>
            <a:endParaRPr lang="nb-NO" sz="30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30" y="0"/>
            <a:ext cx="457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90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303912" y="260648"/>
            <a:ext cx="5256076" cy="864096"/>
          </a:xfrm>
        </p:spPr>
        <p:txBody>
          <a:bodyPr/>
          <a:lstStyle/>
          <a:p>
            <a:pPr algn="l"/>
            <a:r>
              <a:rPr lang="nb-NO" dirty="0"/>
              <a:t>Helse- og oppvekstfag</a:t>
            </a:r>
            <a:r>
              <a:rPr lang="nb-NO" sz="2400" kern="0" dirty="0"/>
              <a:t> </a:t>
            </a:r>
            <a:r>
              <a:rPr lang="nb-NO" kern="0" dirty="0"/>
              <a:t/>
            </a:r>
            <a:br>
              <a:rPr lang="nb-NO" kern="0" dirty="0"/>
            </a:br>
            <a:endParaRPr lang="nb-NO" dirty="0"/>
          </a:p>
        </p:txBody>
      </p:sp>
      <p:sp>
        <p:nvSpPr>
          <p:cNvPr id="7" name="Plassholder for innhold 6"/>
          <p:cNvSpPr txBox="1">
            <a:spLocks/>
          </p:cNvSpPr>
          <p:nvPr/>
        </p:nvSpPr>
        <p:spPr>
          <a:xfrm>
            <a:off x="5303912" y="1340768"/>
            <a:ext cx="5987988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800" b="1" kern="0" dirty="0"/>
              <a:t>Eksempler på fag:</a:t>
            </a:r>
          </a:p>
          <a:p>
            <a:pPr marL="0" indent="0">
              <a:buNone/>
            </a:pPr>
            <a:r>
              <a:rPr lang="nb-NO" sz="2200" kern="0" dirty="0"/>
              <a:t>Helsefagarbeider, barne- og ungdomsarbeider, helsesekretær og hudpleier</a:t>
            </a:r>
          </a:p>
          <a:p>
            <a:pPr marL="0" indent="0">
              <a:buNone/>
            </a:pPr>
            <a:endParaRPr lang="nb-NO" sz="2000" b="1" dirty="0"/>
          </a:p>
          <a:p>
            <a:pPr marL="0" indent="0">
              <a:buNone/>
            </a:pPr>
            <a:r>
              <a:rPr lang="nb-NO" sz="2400" b="1" dirty="0"/>
              <a:t>Du lærer: </a:t>
            </a:r>
          </a:p>
          <a:p>
            <a:r>
              <a:rPr lang="nb-NO" sz="2200" dirty="0"/>
              <a:t>om helsefremmende arbeid</a:t>
            </a:r>
          </a:p>
          <a:p>
            <a:r>
              <a:rPr lang="nb-NO" sz="2200" dirty="0"/>
              <a:t>om livsstilsykdommer, skader og lidelser</a:t>
            </a:r>
          </a:p>
          <a:p>
            <a:r>
              <a:rPr lang="nb-NO" sz="2200" dirty="0"/>
              <a:t>om barn og unges utvikling</a:t>
            </a:r>
          </a:p>
          <a:p>
            <a:r>
              <a:rPr lang="nb-NO" sz="2200" dirty="0"/>
              <a:t>om kost, ernæring og hygiene</a:t>
            </a:r>
          </a:p>
          <a:p>
            <a:r>
              <a:rPr lang="nb-NO" sz="2200" dirty="0"/>
              <a:t>om kommunikasjon og sosial kompetanse</a:t>
            </a:r>
          </a:p>
          <a:p>
            <a:endParaRPr lang="nb-NO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87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1424" y="274340"/>
            <a:ext cx="4968552" cy="720080"/>
          </a:xfrm>
        </p:spPr>
        <p:txBody>
          <a:bodyPr/>
          <a:lstStyle/>
          <a:p>
            <a:pPr algn="l"/>
            <a:r>
              <a:rPr lang="nb-NO" dirty="0"/>
              <a:t>Naturbruk</a:t>
            </a:r>
            <a:r>
              <a:rPr lang="nb-NO" kern="0" dirty="0"/>
              <a:t/>
            </a:r>
            <a:br>
              <a:rPr lang="nb-NO" kern="0" dirty="0"/>
            </a:br>
            <a:endParaRPr lang="nb-NO" dirty="0"/>
          </a:p>
        </p:txBody>
      </p:sp>
      <p:sp>
        <p:nvSpPr>
          <p:cNvPr id="7" name="Plassholder for innhold 6"/>
          <p:cNvSpPr txBox="1">
            <a:spLocks/>
          </p:cNvSpPr>
          <p:nvPr/>
        </p:nvSpPr>
        <p:spPr>
          <a:xfrm>
            <a:off x="911424" y="1340768"/>
            <a:ext cx="5832648" cy="47525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b="1" kern="0" dirty="0"/>
              <a:t>Eksempler på fag: </a:t>
            </a:r>
          </a:p>
          <a:p>
            <a:pPr marL="0" indent="0">
              <a:buNone/>
            </a:pPr>
            <a:r>
              <a:rPr lang="nb-NO" kern="0" dirty="0"/>
              <a:t>Gartnerfaget og idrettsanleggsfaget</a:t>
            </a:r>
          </a:p>
          <a:p>
            <a:pPr marL="0" indent="0">
              <a:buNone/>
            </a:pPr>
            <a:endParaRPr lang="nb-NO" sz="2800" b="1" dirty="0"/>
          </a:p>
          <a:p>
            <a:pPr marL="0" indent="0">
              <a:buNone/>
            </a:pPr>
            <a:r>
              <a:rPr lang="nb-NO" sz="2800" b="1" dirty="0"/>
              <a:t>Du lærer:</a:t>
            </a:r>
          </a:p>
          <a:p>
            <a:r>
              <a:rPr lang="nb-NO" sz="2800" dirty="0"/>
              <a:t>om naturmaterialer og landskapsutforming</a:t>
            </a:r>
          </a:p>
          <a:p>
            <a:r>
              <a:rPr lang="nb-NO" sz="2800" dirty="0"/>
              <a:t>om fiske- og </a:t>
            </a:r>
            <a:r>
              <a:rPr lang="nb-NO" sz="2800" dirty="0" err="1"/>
              <a:t>friluftssliv</a:t>
            </a:r>
            <a:endParaRPr lang="nb-NO" sz="2800" dirty="0"/>
          </a:p>
          <a:p>
            <a:r>
              <a:rPr lang="nb-NO" sz="2800" dirty="0"/>
              <a:t>om </a:t>
            </a:r>
            <a:r>
              <a:rPr lang="nb-NO" sz="2800" dirty="0" err="1"/>
              <a:t>dyrestell</a:t>
            </a:r>
            <a:r>
              <a:rPr lang="nb-NO" sz="2800" dirty="0"/>
              <a:t> og dyrevelferd</a:t>
            </a:r>
          </a:p>
          <a:p>
            <a:r>
              <a:rPr lang="nb-NO" sz="2800" dirty="0"/>
              <a:t>om planteliv og naturprosesser</a:t>
            </a:r>
          </a:p>
          <a:p>
            <a:r>
              <a:rPr lang="nb-NO" sz="2800" dirty="0"/>
              <a:t>om biologisk produksjon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67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375920" y="260648"/>
            <a:ext cx="5904656" cy="936104"/>
          </a:xfrm>
        </p:spPr>
        <p:txBody>
          <a:bodyPr/>
          <a:lstStyle/>
          <a:p>
            <a:pPr algn="l"/>
            <a:r>
              <a:rPr lang="nb-NO" dirty="0"/>
              <a:t>Restaurant- og </a:t>
            </a:r>
            <a:r>
              <a:rPr lang="nb-NO" dirty="0" err="1"/>
              <a:t>matfag</a:t>
            </a:r>
            <a:r>
              <a:rPr lang="nb-NO" kern="0" dirty="0"/>
              <a:t/>
            </a:r>
            <a:br>
              <a:rPr lang="nb-NO" kern="0" dirty="0"/>
            </a:br>
            <a:endParaRPr lang="nb-NO" dirty="0"/>
          </a:p>
        </p:txBody>
      </p:sp>
      <p:sp>
        <p:nvSpPr>
          <p:cNvPr id="7" name="Plassholder for innhold 6"/>
          <p:cNvSpPr txBox="1">
            <a:spLocks/>
          </p:cNvSpPr>
          <p:nvPr/>
        </p:nvSpPr>
        <p:spPr>
          <a:xfrm>
            <a:off x="5375920" y="1448780"/>
            <a:ext cx="5904656" cy="4716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b="1" kern="0" dirty="0"/>
              <a:t>Eksempler på fag: </a:t>
            </a:r>
          </a:p>
          <a:p>
            <a:pPr marL="0" indent="0">
              <a:buNone/>
            </a:pPr>
            <a:r>
              <a:rPr lang="nb-NO" sz="2400" kern="0" dirty="0"/>
              <a:t>Kokk, servitør, baker og konditor</a:t>
            </a:r>
          </a:p>
          <a:p>
            <a:pPr marL="0" indent="0">
              <a:buNone/>
            </a:pPr>
            <a:endParaRPr lang="nb-NO" sz="2800" b="1" dirty="0"/>
          </a:p>
          <a:p>
            <a:pPr marL="0" indent="0">
              <a:buNone/>
            </a:pPr>
            <a:r>
              <a:rPr lang="nb-NO" sz="2000" b="1" dirty="0"/>
              <a:t>Du lærer:</a:t>
            </a:r>
          </a:p>
          <a:p>
            <a:r>
              <a:rPr lang="nb-NO" sz="2000" dirty="0"/>
              <a:t>om kosthold, næringsmidler og ernæring</a:t>
            </a:r>
          </a:p>
          <a:p>
            <a:r>
              <a:rPr lang="nb-NO" sz="2000" dirty="0"/>
              <a:t>tilberedning og servering av mat</a:t>
            </a:r>
          </a:p>
          <a:p>
            <a:r>
              <a:rPr lang="nb-NO" sz="2000" dirty="0"/>
              <a:t>behandling av råvarer, mat og drikke</a:t>
            </a:r>
          </a:p>
          <a:p>
            <a:r>
              <a:rPr lang="nb-NO" sz="2000" dirty="0"/>
              <a:t>om mattradisjoner</a:t>
            </a:r>
          </a:p>
          <a:p>
            <a:r>
              <a:rPr lang="nb-NO" sz="2000" dirty="0"/>
              <a:t>om helsefremmende livsstil og hygiene</a:t>
            </a:r>
          </a:p>
          <a:p>
            <a:pPr marL="0" indent="0">
              <a:buNone/>
            </a:pPr>
            <a:r>
              <a:rPr lang="nb-NO" sz="1100" kern="0" dirty="0"/>
              <a:t/>
            </a:r>
            <a:br>
              <a:rPr lang="nb-NO" sz="1100" kern="0" dirty="0"/>
            </a:br>
            <a:endParaRPr lang="nb-NO" sz="1100" kern="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72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67408" y="404664"/>
            <a:ext cx="5976664" cy="1080120"/>
          </a:xfrm>
        </p:spPr>
        <p:txBody>
          <a:bodyPr/>
          <a:lstStyle/>
          <a:p>
            <a:pPr algn="l"/>
            <a:r>
              <a:rPr lang="nb-NO" dirty="0"/>
              <a:t>Service og samferdsel</a:t>
            </a:r>
            <a:r>
              <a:rPr lang="nb-NO" sz="3200" kern="0" dirty="0"/>
              <a:t/>
            </a:r>
            <a:br>
              <a:rPr lang="nb-NO" sz="3200" kern="0" dirty="0"/>
            </a:br>
            <a:endParaRPr lang="nb-NO" sz="3200" dirty="0"/>
          </a:p>
        </p:txBody>
      </p:sp>
      <p:sp>
        <p:nvSpPr>
          <p:cNvPr id="7" name="Plassholder for innhold 6"/>
          <p:cNvSpPr txBox="1">
            <a:spLocks/>
          </p:cNvSpPr>
          <p:nvPr/>
        </p:nvSpPr>
        <p:spPr>
          <a:xfrm>
            <a:off x="767408" y="1628800"/>
            <a:ext cx="5976664" cy="4248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b="1" kern="0" dirty="0"/>
              <a:t>Eksempler på fag: </a:t>
            </a:r>
          </a:p>
          <a:p>
            <a:pPr marL="0" indent="0">
              <a:buNone/>
            </a:pPr>
            <a:r>
              <a:rPr lang="nb-NO" kern="0" dirty="0"/>
              <a:t>Sikkerhet, IKT-service, reiseliv og salgsfaget</a:t>
            </a:r>
          </a:p>
          <a:p>
            <a:pPr marL="0" indent="0">
              <a:buNone/>
            </a:pPr>
            <a:endParaRPr lang="nb-NO" sz="2800" b="1" dirty="0"/>
          </a:p>
          <a:p>
            <a:pPr marL="0" indent="0">
              <a:buNone/>
            </a:pPr>
            <a:r>
              <a:rPr lang="nb-NO" sz="3300" b="1" dirty="0"/>
              <a:t>Du lærer: </a:t>
            </a:r>
          </a:p>
          <a:p>
            <a:r>
              <a:rPr lang="nb-NO" sz="3300" dirty="0"/>
              <a:t>kundebehandling og salg</a:t>
            </a:r>
          </a:p>
          <a:p>
            <a:r>
              <a:rPr lang="nb-NO" sz="3300" dirty="0"/>
              <a:t>administrasjon og tekstbehandling</a:t>
            </a:r>
          </a:p>
          <a:p>
            <a:r>
              <a:rPr lang="nb-NO" sz="3300" dirty="0"/>
              <a:t>om reiseliv, turisme og varetransport </a:t>
            </a:r>
          </a:p>
          <a:p>
            <a:r>
              <a:rPr lang="nb-NO" sz="3300" dirty="0"/>
              <a:t>elektronisk dokumentbehandling</a:t>
            </a:r>
          </a:p>
          <a:p>
            <a:r>
              <a:rPr lang="nb-NO" sz="3300" dirty="0"/>
              <a:t>om lover og forskrifter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81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59896" y="377483"/>
            <a:ext cx="6336704" cy="1467341"/>
          </a:xfrm>
        </p:spPr>
        <p:txBody>
          <a:bodyPr/>
          <a:lstStyle/>
          <a:p>
            <a:pPr algn="l"/>
            <a:r>
              <a:rPr lang="nb-NO" dirty="0"/>
              <a:t>Teknikk og industriell produksjon</a:t>
            </a:r>
            <a:endParaRPr lang="nb-NO" sz="3600" dirty="0"/>
          </a:p>
        </p:txBody>
      </p:sp>
      <p:sp>
        <p:nvSpPr>
          <p:cNvPr id="7" name="Plassholder for innhold 6"/>
          <p:cNvSpPr txBox="1">
            <a:spLocks/>
          </p:cNvSpPr>
          <p:nvPr/>
        </p:nvSpPr>
        <p:spPr>
          <a:xfrm>
            <a:off x="5159896" y="2204864"/>
            <a:ext cx="6336704" cy="39604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b="1" kern="0" dirty="0"/>
              <a:t>Eksempler på fag: </a:t>
            </a:r>
          </a:p>
          <a:p>
            <a:pPr marL="0" indent="0">
              <a:buNone/>
            </a:pPr>
            <a:r>
              <a:rPr lang="nb-NO" kern="0" dirty="0"/>
              <a:t>Bilfag, billakkerer, låsesmed, industrimekaniker, laboratoriefag</a:t>
            </a:r>
          </a:p>
          <a:p>
            <a:pPr marL="0" indent="0">
              <a:buNone/>
            </a:pPr>
            <a:endParaRPr lang="nb-NO" sz="2800" b="1" dirty="0"/>
          </a:p>
          <a:p>
            <a:pPr marL="0" indent="0">
              <a:buNone/>
            </a:pPr>
            <a:r>
              <a:rPr lang="nb-NO" sz="2800" b="1" dirty="0"/>
              <a:t>Du lærer:</a:t>
            </a:r>
          </a:p>
          <a:p>
            <a:r>
              <a:rPr lang="nb-NO" sz="2800" dirty="0"/>
              <a:t>produksjonsprosesser og planlegging</a:t>
            </a:r>
          </a:p>
          <a:p>
            <a:r>
              <a:rPr lang="nb-NO" sz="2800" dirty="0"/>
              <a:t>om maskiner, kjøretøy og produksjonsutstyr</a:t>
            </a:r>
          </a:p>
          <a:p>
            <a:r>
              <a:rPr lang="nb-NO" sz="2800" dirty="0"/>
              <a:t>om kjemiske prosesser og kjemiteknikk</a:t>
            </a:r>
          </a:p>
          <a:p>
            <a:r>
              <a:rPr lang="nb-NO" sz="2800" dirty="0"/>
              <a:t>om helse, miljø og sikkerhet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43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1" r="25947"/>
          <a:stretch/>
        </p:blipFill>
        <p:spPr>
          <a:xfrm>
            <a:off x="6600056" y="2528939"/>
            <a:ext cx="5278017" cy="390976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b-NO" dirty="0"/>
              <a:t>"Ja takk, begge deler!"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5360" y="1686171"/>
            <a:ext cx="8280920" cy="47525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800" dirty="0"/>
              <a:t>Yrkeskompetanse og studiekompetanse (YSK)</a:t>
            </a:r>
          </a:p>
          <a:p>
            <a:pPr lvl="1"/>
            <a:r>
              <a:rPr lang="nb-NO" sz="1800" dirty="0"/>
              <a:t>Bygg- og anleggsteknikk, 4-årig, Kuben </a:t>
            </a:r>
            <a:r>
              <a:rPr lang="nb-NO" sz="1800" dirty="0" err="1"/>
              <a:t>vgs</a:t>
            </a:r>
            <a:endParaRPr lang="nb-NO" sz="1800" dirty="0"/>
          </a:p>
          <a:p>
            <a:pPr lvl="1"/>
            <a:r>
              <a:rPr lang="nb-NO" sz="1800" dirty="0"/>
              <a:t>Helse- og oppvekstfag, 4-årig, Kuben </a:t>
            </a:r>
            <a:r>
              <a:rPr lang="nb-NO" sz="1800" dirty="0" err="1"/>
              <a:t>vgs</a:t>
            </a:r>
            <a:endParaRPr lang="nb-NO" sz="1800" dirty="0"/>
          </a:p>
          <a:p>
            <a:pPr marL="457200" lvl="1" indent="0">
              <a:buNone/>
            </a:pPr>
            <a:endParaRPr lang="nb-NO" sz="2400" dirty="0"/>
          </a:p>
          <a:p>
            <a:r>
              <a:rPr lang="nb-NO" sz="2800" dirty="0"/>
              <a:t>Praksisrettet studiekompetanse</a:t>
            </a:r>
          </a:p>
          <a:p>
            <a:pPr lvl="1"/>
            <a:r>
              <a:rPr lang="nb-NO" sz="1800" dirty="0"/>
              <a:t>Helse- og oppvekstfag, barne- og ungdomsarbeiderfag,</a:t>
            </a:r>
            <a:br>
              <a:rPr lang="nb-NO" sz="1800" dirty="0"/>
            </a:br>
            <a:r>
              <a:rPr lang="nb-NO" sz="1800" dirty="0"/>
              <a:t>3-årig, Ulsrud vgs</a:t>
            </a:r>
          </a:p>
          <a:p>
            <a:pPr lvl="1"/>
            <a:r>
              <a:rPr lang="nb-NO" sz="1800" dirty="0"/>
              <a:t>Helse- og oppvekstfag, helsearbeiderfag,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1800" dirty="0"/>
              <a:t>     3-årig, Ullern vgs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nb-NO" sz="1800" dirty="0"/>
              <a:t>Service og samferdsel, reiseliv, 3-årig, Etterstad vgs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nb-NO" sz="1800" dirty="0"/>
              <a:t>Design og håndverk, </a:t>
            </a:r>
            <a:r>
              <a:rPr lang="nb-NO" sz="1800" dirty="0">
                <a:latin typeface="Calibri" charset="0"/>
              </a:rPr>
              <a:t>design og tekstil</a:t>
            </a:r>
            <a:br>
              <a:rPr lang="nb-NO" sz="1800" dirty="0">
                <a:latin typeface="Calibri" charset="0"/>
              </a:rPr>
            </a:br>
            <a:r>
              <a:rPr lang="nb-NO" sz="1800" dirty="0">
                <a:latin typeface="Calibri" charset="0"/>
              </a:rPr>
              <a:t>3-årig</a:t>
            </a:r>
            <a:r>
              <a:rPr lang="nb-NO" sz="1800" dirty="0"/>
              <a:t>, Edvard Munch </a:t>
            </a:r>
            <a:r>
              <a:rPr lang="nb-NO" sz="1800" dirty="0" err="1"/>
              <a:t>vgs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24773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b-NO" dirty="0"/>
              <a:t>Osloskolen – tilbud for alle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7408" y="1628800"/>
            <a:ext cx="5976664" cy="3674099"/>
          </a:xfrm>
        </p:spPr>
        <p:txBody>
          <a:bodyPr>
            <a:normAutofit/>
          </a:bodyPr>
          <a:lstStyle/>
          <a:p>
            <a:r>
              <a:rPr lang="nb-NO" dirty="0"/>
              <a:t>Stor valgfrihet for elevene</a:t>
            </a:r>
          </a:p>
          <a:p>
            <a:r>
              <a:rPr lang="nb-NO" dirty="0"/>
              <a:t>Mange ulike veier til studiekompetanse</a:t>
            </a:r>
          </a:p>
          <a:p>
            <a:r>
              <a:rPr lang="nb-NO" dirty="0"/>
              <a:t>4 veier til fagbrev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846515"/>
            <a:ext cx="5424603" cy="36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9375" y="476672"/>
            <a:ext cx="2880320" cy="1080120"/>
          </a:xfrm>
        </p:spPr>
        <p:txBody>
          <a:bodyPr/>
          <a:lstStyle/>
          <a:p>
            <a:pPr algn="l"/>
            <a:r>
              <a:rPr lang="nb-NO" dirty="0"/>
              <a:t>Lærling	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idx="1"/>
          </p:nvPr>
        </p:nvSpPr>
        <p:spPr>
          <a:xfrm>
            <a:off x="479375" y="1412776"/>
            <a:ext cx="5328593" cy="489654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  <a:buSzPct val="100000"/>
              <a:buFontTx/>
              <a:buChar char="•"/>
            </a:pPr>
            <a:r>
              <a:rPr lang="nb-NO" sz="2600" dirty="0"/>
              <a:t>Læreplass, </a:t>
            </a:r>
            <a:r>
              <a:rPr lang="nb-NO" sz="2600" dirty="0">
                <a:latin typeface="Franklin Gothic Book" pitchFamily="34" charset="0"/>
              </a:rPr>
              <a:t>lærekontrakt, arbeidsavtale</a:t>
            </a:r>
          </a:p>
          <a:p>
            <a:pPr>
              <a:spcBef>
                <a:spcPts val="1200"/>
              </a:spcBef>
              <a:buSzPct val="100000"/>
              <a:buFontTx/>
              <a:buChar char="•"/>
            </a:pPr>
            <a:r>
              <a:rPr lang="nb-NO" sz="2600" dirty="0"/>
              <a:t>Lønn i læretiden</a:t>
            </a:r>
          </a:p>
          <a:p>
            <a:pPr>
              <a:spcBef>
                <a:spcPts val="1200"/>
              </a:spcBef>
              <a:buSzPct val="100000"/>
              <a:buFontTx/>
              <a:buChar char="•"/>
            </a:pPr>
            <a:r>
              <a:rPr lang="nb-NO" sz="2600" dirty="0"/>
              <a:t>Opplæring etter læreplanen i faget</a:t>
            </a:r>
          </a:p>
          <a:p>
            <a:pPr>
              <a:spcBef>
                <a:spcPts val="1200"/>
              </a:spcBef>
              <a:buSzPct val="100000"/>
              <a:buFontTx/>
              <a:buChar char="•"/>
            </a:pPr>
            <a:r>
              <a:rPr lang="nb-NO" sz="2600" dirty="0"/>
              <a:t>Avslutter med fag- eller svenneprøve – Yrkeskompetanse</a:t>
            </a:r>
          </a:p>
          <a:p>
            <a:pPr>
              <a:spcBef>
                <a:spcPts val="1200"/>
              </a:spcBef>
              <a:buSzPct val="100000"/>
              <a:buFontTx/>
              <a:buChar char="•"/>
            </a:pPr>
            <a:r>
              <a:rPr lang="nb-NO" sz="2600" dirty="0"/>
              <a:t>Rett til 1 års påbygging til generell studiekompetanse etter fullført og bestått fag- og yrkesopplæring </a:t>
            </a:r>
          </a:p>
          <a:p>
            <a:pPr>
              <a:spcBef>
                <a:spcPts val="1200"/>
              </a:spcBef>
              <a:buSzPct val="100000"/>
              <a:buFontTx/>
              <a:buChar char="•"/>
            </a:pPr>
            <a:r>
              <a:rPr lang="nb-NO" sz="2600" dirty="0"/>
              <a:t>God plattform for jobb eller videre utdanning som fagskole, mesterbrev </a:t>
            </a:r>
            <a:br>
              <a:rPr lang="nb-NO" sz="2600" dirty="0"/>
            </a:br>
            <a:r>
              <a:rPr lang="nb-NO" sz="2600" dirty="0"/>
              <a:t>og Y-veien</a:t>
            </a:r>
          </a:p>
          <a:p>
            <a:pPr>
              <a:spcBef>
                <a:spcPts val="1200"/>
              </a:spcBef>
              <a:buSzPct val="100000"/>
              <a:buFontTx/>
              <a:buChar char="•"/>
            </a:pPr>
            <a:endParaRPr lang="nb-NO" sz="2800" dirty="0"/>
          </a:p>
          <a:p>
            <a:pPr marL="0" indent="0">
              <a:spcBef>
                <a:spcPts val="1200"/>
              </a:spcBef>
              <a:buSzPct val="100000"/>
              <a:buNone/>
            </a:pPr>
            <a:endParaRPr lang="nb-NO" sz="2400" dirty="0">
              <a:latin typeface="Franklin Gothic Book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7" r="10931" b="2575"/>
          <a:stretch/>
        </p:blipFill>
        <p:spPr>
          <a:xfrm>
            <a:off x="5951984" y="785690"/>
            <a:ext cx="5904656" cy="55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44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572001" cy="6858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26" y="-11968"/>
            <a:ext cx="2360445" cy="3540361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53" y="3528394"/>
            <a:ext cx="2239031" cy="335854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47" y="3331262"/>
            <a:ext cx="2377053" cy="3565579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95" y="-28938"/>
            <a:ext cx="2401304" cy="360195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91544" y="2667116"/>
            <a:ext cx="5040560" cy="1512168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dirty="0">
                <a:cs typeface="Times New Roman" pitchFamily="18" charset="0"/>
              </a:rPr>
              <a:t>Studieforberedende</a:t>
            </a:r>
            <a:r>
              <a:rPr lang="en-US" sz="4000" dirty="0">
                <a:cs typeface="Times New Roman" pitchFamily="18" charset="0"/>
              </a:rPr>
              <a:t> </a:t>
            </a:r>
            <a:br>
              <a:rPr lang="en-US" sz="4000" dirty="0">
                <a:cs typeface="Times New Roman" pitchFamily="18" charset="0"/>
              </a:rPr>
            </a:br>
            <a:r>
              <a:rPr lang="en-US" dirty="0">
                <a:cs typeface="Times New Roman" pitchFamily="18" charset="0"/>
              </a:rPr>
              <a:t>utdanningsprogram</a:t>
            </a:r>
          </a:p>
        </p:txBody>
      </p:sp>
    </p:spTree>
    <p:extLst>
      <p:ext uri="{BB962C8B-B14F-4D97-AF65-F5344CB8AC3E}">
        <p14:creationId xmlns:p14="http://schemas.microsoft.com/office/powerpoint/2010/main" val="2017448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11082" y="548680"/>
            <a:ext cx="11305256" cy="1080120"/>
          </a:xfrm>
        </p:spPr>
        <p:txBody>
          <a:bodyPr/>
          <a:lstStyle/>
          <a:p>
            <a:pPr algn="l" eaLnBrk="0" hangingPunct="0">
              <a:defRPr/>
            </a:pPr>
            <a:r>
              <a:rPr lang="nb-NO" dirty="0"/>
              <a:t>Studiekompetanse = generell studiekompetanse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07368" y="1628800"/>
            <a:ext cx="7200800" cy="4608512"/>
          </a:xfrm>
        </p:spPr>
        <p:txBody>
          <a:bodyPr>
            <a:normAutofit fontScale="55000" lnSpcReduction="20000"/>
          </a:bodyPr>
          <a:lstStyle/>
          <a:p>
            <a:pPr indent="0">
              <a:lnSpc>
                <a:spcPct val="120000"/>
              </a:lnSpc>
              <a:buSzPct val="100000"/>
              <a:buNone/>
            </a:pPr>
            <a:r>
              <a:rPr lang="nb-NO" sz="4400" dirty="0"/>
              <a:t>Eksempler på studier som krever generell studiekompetanse:</a:t>
            </a:r>
            <a:r>
              <a:rPr lang="nb-NO" sz="3600" dirty="0"/>
              <a:t/>
            </a:r>
            <a:br>
              <a:rPr lang="nb-NO" sz="3600" dirty="0"/>
            </a:br>
            <a:endParaRPr lang="nb-NO" sz="900" dirty="0"/>
          </a:p>
          <a:p>
            <a:pPr marL="685800">
              <a:lnSpc>
                <a:spcPct val="120000"/>
              </a:lnSpc>
              <a:buSzPct val="100000"/>
            </a:pPr>
            <a:r>
              <a:rPr lang="nb-NO" sz="2900" dirty="0"/>
              <a:t>Psykologi</a:t>
            </a:r>
          </a:p>
          <a:p>
            <a:pPr marL="685800">
              <a:lnSpc>
                <a:spcPct val="120000"/>
              </a:lnSpc>
              <a:buSzPct val="100000"/>
            </a:pPr>
            <a:r>
              <a:rPr lang="nb-NO" sz="2900" dirty="0"/>
              <a:t>Juss</a:t>
            </a:r>
          </a:p>
          <a:p>
            <a:pPr marL="685800">
              <a:lnSpc>
                <a:spcPct val="120000"/>
              </a:lnSpc>
              <a:buSzPct val="100000"/>
            </a:pPr>
            <a:r>
              <a:rPr lang="nb-NO" sz="2900" dirty="0"/>
              <a:t>Journalist</a:t>
            </a:r>
          </a:p>
          <a:p>
            <a:pPr marL="685800">
              <a:lnSpc>
                <a:spcPct val="120000"/>
              </a:lnSpc>
              <a:buSzPct val="100000"/>
            </a:pPr>
            <a:r>
              <a:rPr lang="nb-NO" sz="2900" dirty="0"/>
              <a:t>Politi</a:t>
            </a:r>
          </a:p>
          <a:p>
            <a:pPr marL="685800">
              <a:lnSpc>
                <a:spcPct val="120000"/>
              </a:lnSpc>
              <a:buSzPct val="100000"/>
            </a:pPr>
            <a:r>
              <a:rPr lang="nb-NO" sz="2900" dirty="0"/>
              <a:t>Barnevernspedagog</a:t>
            </a:r>
          </a:p>
          <a:p>
            <a:pPr marL="685800">
              <a:lnSpc>
                <a:spcPct val="120000"/>
              </a:lnSpc>
              <a:buSzPct val="100000"/>
            </a:pPr>
            <a:r>
              <a:rPr lang="nb-NO" sz="2900" dirty="0"/>
              <a:t>Fysioterapi</a:t>
            </a:r>
          </a:p>
          <a:p>
            <a:pPr marL="685800">
              <a:lnSpc>
                <a:spcPct val="120000"/>
              </a:lnSpc>
              <a:buSzPct val="100000"/>
            </a:pPr>
            <a:r>
              <a:rPr lang="nb-NO" sz="2900" dirty="0"/>
              <a:t>Statsvitenskap</a:t>
            </a:r>
          </a:p>
          <a:p>
            <a:pPr marL="685800">
              <a:lnSpc>
                <a:spcPct val="120000"/>
              </a:lnSpc>
              <a:buSzPct val="100000"/>
            </a:pPr>
            <a:r>
              <a:rPr lang="nb-NO" sz="2900" dirty="0"/>
              <a:t>Sykepleie</a:t>
            </a:r>
          </a:p>
          <a:p>
            <a:pPr marL="685800">
              <a:lnSpc>
                <a:spcPct val="120000"/>
              </a:lnSpc>
              <a:buSzPct val="100000"/>
            </a:pPr>
            <a:r>
              <a:rPr lang="nb-NO" sz="2900" dirty="0"/>
              <a:t>Arkeologi</a:t>
            </a:r>
          </a:p>
          <a:p>
            <a:pPr marL="685800">
              <a:lnSpc>
                <a:spcPct val="120000"/>
              </a:lnSpc>
              <a:buSzPct val="100000"/>
            </a:pPr>
            <a:r>
              <a:rPr lang="nb-NO" sz="2900" dirty="0"/>
              <a:t>Lærer/adjunkt/lektor</a:t>
            </a:r>
            <a:r>
              <a:rPr lang="nb-NO" sz="2500" dirty="0"/>
              <a:t/>
            </a:r>
            <a:br>
              <a:rPr lang="nb-NO" sz="2500" dirty="0"/>
            </a:br>
            <a:endParaRPr lang="nb-NO" sz="2500" dirty="0"/>
          </a:p>
          <a:p>
            <a:pPr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nb-NO" sz="3300" b="1" dirty="0"/>
              <a:t>NB: Det er mange veier til studiekompetanse, både med utgangspunkt i studieforberedende og yrkesfaglige utdanningsprogram. </a:t>
            </a:r>
          </a:p>
          <a:p>
            <a:pPr>
              <a:lnSpc>
                <a:spcPct val="120000"/>
              </a:lnSpc>
              <a:buSzPct val="100000"/>
              <a:buNone/>
            </a:pPr>
            <a:endParaRPr lang="nb-NO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04" y="1440160"/>
            <a:ext cx="6007596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35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tel 1"/>
          <p:cNvSpPr>
            <a:spLocks noGrp="1"/>
          </p:cNvSpPr>
          <p:nvPr>
            <p:ph type="ctrTitle"/>
          </p:nvPr>
        </p:nvSpPr>
        <p:spPr>
          <a:xfrm>
            <a:off x="623392" y="332656"/>
            <a:ext cx="9793088" cy="864096"/>
          </a:xfrm>
        </p:spPr>
        <p:txBody>
          <a:bodyPr/>
          <a:lstStyle/>
          <a:p>
            <a:pPr algn="l"/>
            <a:r>
              <a:rPr lang="nb-NO" dirty="0"/>
              <a:t>Studier med spesielle opptakskrav</a:t>
            </a:r>
            <a:br>
              <a:rPr lang="nb-NO" dirty="0"/>
            </a:br>
            <a:endParaRPr lang="nb-NO" sz="2400" dirty="0"/>
          </a:p>
        </p:txBody>
      </p:sp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641622" y="1564259"/>
            <a:ext cx="4680520" cy="56166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nb-NO" sz="2000" b="1" dirty="0"/>
              <a:t>Medisin, odontologi, farmasi, ernæring: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Matematikk R1 eller S1 + S2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Fysikk 1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Kjemi 1 og 2</a:t>
            </a:r>
            <a:br>
              <a:rPr lang="nb-NO" sz="2000" dirty="0"/>
            </a:br>
            <a:endParaRPr lang="nb-NO" sz="2000" dirty="0"/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nb-NO" sz="2000" b="1" dirty="0"/>
              <a:t>Veterinær: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Matematikk R1 eller S1 + S2,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Kjemi 1 og 2</a:t>
            </a:r>
            <a:br>
              <a:rPr lang="nb-NO" sz="2000" dirty="0"/>
            </a:br>
            <a:endParaRPr lang="nb-NO" sz="2000" dirty="0"/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nb-NO" sz="2000" b="1" dirty="0"/>
              <a:t>Realfag, natur- og miljøfag: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Matematikk (R1 + R2)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Ett realfag til over 2 år</a:t>
            </a:r>
            <a:br>
              <a:rPr lang="nb-NO" sz="2000" dirty="0"/>
            </a:br>
            <a:endParaRPr lang="nb-NO" sz="2000" dirty="0"/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</a:pPr>
            <a:endParaRPr lang="nb-NO" sz="1400" dirty="0"/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</a:pPr>
            <a:endParaRPr lang="nb-NO" sz="1400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600056" y="1568843"/>
            <a:ext cx="4608512" cy="56166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nb-NO" sz="2000" b="1" dirty="0"/>
              <a:t>Ingeniørstudier, teknologiske studier, </a:t>
            </a:r>
            <a:br>
              <a:rPr lang="nb-NO" sz="2000" b="1" dirty="0"/>
            </a:br>
            <a:r>
              <a:rPr lang="nb-NO" sz="2000" b="1" dirty="0"/>
              <a:t>arkitektstudiet på NTNU: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Matematikk R1+ R2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Fysikk 1</a:t>
            </a:r>
            <a:br>
              <a:rPr lang="nb-NO" sz="2000" dirty="0"/>
            </a:br>
            <a:endParaRPr lang="nb-NO" sz="2000" dirty="0"/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nb-NO" sz="2000" b="1" dirty="0"/>
              <a:t>Informatikkstudier: 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Matematikk R1 eller S1 og S2</a:t>
            </a:r>
            <a:br>
              <a:rPr lang="nb-NO" sz="2000" dirty="0"/>
            </a:br>
            <a:endParaRPr lang="nb-NO" sz="2000" dirty="0"/>
          </a:p>
          <a:p>
            <a:pPr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nb-NO" sz="2000" b="1" dirty="0"/>
              <a:t>Siviløkonom, matematisk finans, </a:t>
            </a:r>
            <a:br>
              <a:rPr lang="nb-NO" sz="2000" b="1" dirty="0"/>
            </a:br>
            <a:r>
              <a:rPr lang="nb-NO" sz="2000" b="1" dirty="0"/>
              <a:t>samfunnsøkonomisk analyse: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Matematikk R1 eller S1 + S2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</a:pPr>
            <a:endParaRPr lang="nb-NO" sz="1400" dirty="0"/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</a:pP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037379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75520" y="476672"/>
            <a:ext cx="8715169" cy="868734"/>
          </a:xfrm>
        </p:spPr>
        <p:txBody>
          <a:bodyPr/>
          <a:lstStyle/>
          <a:p>
            <a:r>
              <a:rPr lang="nb-NO" sz="4000" dirty="0"/>
              <a:t>Studieforberedende utdanningsprogram</a:t>
            </a:r>
          </a:p>
        </p:txBody>
      </p:sp>
      <p:sp>
        <p:nvSpPr>
          <p:cNvPr id="30723" name="Text Box 10"/>
          <p:cNvSpPr txBox="1">
            <a:spLocks noChangeArrowheads="1"/>
          </p:cNvSpPr>
          <p:nvPr/>
        </p:nvSpPr>
        <p:spPr bwMode="auto">
          <a:xfrm>
            <a:off x="4892920" y="2193133"/>
            <a:ext cx="2391508" cy="766763"/>
          </a:xfrm>
          <a:prstGeom prst="rect">
            <a:avLst/>
          </a:prstGeom>
          <a:solidFill>
            <a:srgbClr val="FF9900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dirty="0" err="1">
                <a:latin typeface="Franklin Gothic Book" pitchFamily="34" charset="0"/>
                <a:cs typeface="Times New Roman" pitchFamily="18" charset="0"/>
              </a:rPr>
              <a:t>Programfag</a:t>
            </a:r>
            <a:endParaRPr lang="en-US" sz="1400" dirty="0">
              <a:latin typeface="Franklin Gothic Book" pitchFamily="34" charset="0"/>
            </a:endParaRPr>
          </a:p>
        </p:txBody>
      </p:sp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7291755" y="2193131"/>
            <a:ext cx="2460381" cy="776288"/>
          </a:xfrm>
          <a:prstGeom prst="rect">
            <a:avLst/>
          </a:prstGeom>
          <a:solidFill>
            <a:srgbClr val="FF9900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dirty="0" err="1">
                <a:latin typeface="Franklin Gothic Book" pitchFamily="34" charset="0"/>
                <a:cs typeface="Times New Roman" pitchFamily="18" charset="0"/>
              </a:rPr>
              <a:t>Programfag</a:t>
            </a:r>
            <a:endParaRPr lang="en-US" sz="1400" dirty="0">
              <a:latin typeface="Franklin Gothic Book" pitchFamily="34" charset="0"/>
            </a:endParaRPr>
          </a:p>
        </p:txBody>
      </p:sp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4900247" y="2974841"/>
            <a:ext cx="2391508" cy="779456"/>
          </a:xfrm>
          <a:prstGeom prst="rect">
            <a:avLst/>
          </a:prstGeom>
          <a:solidFill>
            <a:srgbClr val="BAC5E8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>
                <a:latin typeface="Franklin Gothic Book" pitchFamily="34" charset="0"/>
                <a:cs typeface="Times New Roman" pitchFamily="18" charset="0"/>
              </a:rPr>
              <a:t>Fellesfag</a:t>
            </a:r>
            <a:endParaRPr lang="en-US" sz="1400">
              <a:latin typeface="Franklin Gothic Book" pitchFamily="34" charset="0"/>
            </a:endParaRPr>
          </a:p>
        </p:txBody>
      </p:sp>
      <p:sp>
        <p:nvSpPr>
          <p:cNvPr id="30726" name="Text Box 13"/>
          <p:cNvSpPr txBox="1">
            <a:spLocks noChangeArrowheads="1"/>
          </p:cNvSpPr>
          <p:nvPr/>
        </p:nvSpPr>
        <p:spPr bwMode="auto">
          <a:xfrm>
            <a:off x="7291755" y="2963068"/>
            <a:ext cx="2460381" cy="791229"/>
          </a:xfrm>
          <a:prstGeom prst="rect">
            <a:avLst/>
          </a:prstGeom>
          <a:solidFill>
            <a:srgbClr val="BAC5E8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>
                <a:latin typeface="Franklin Gothic Book" pitchFamily="34" charset="0"/>
                <a:cs typeface="Times New Roman" pitchFamily="18" charset="0"/>
              </a:rPr>
              <a:t>Fellesfag</a:t>
            </a:r>
            <a:endParaRPr lang="en-US" sz="1400">
              <a:latin typeface="Franklin Gothic Book" pitchFamily="34" charset="0"/>
            </a:endParaRPr>
          </a:p>
        </p:txBody>
      </p:sp>
      <p:sp>
        <p:nvSpPr>
          <p:cNvPr id="30727" name="Text Box 15"/>
          <p:cNvSpPr txBox="1">
            <a:spLocks noChangeArrowheads="1"/>
          </p:cNvSpPr>
          <p:nvPr/>
        </p:nvSpPr>
        <p:spPr bwMode="auto">
          <a:xfrm>
            <a:off x="2573216" y="2193131"/>
            <a:ext cx="2327031" cy="1561166"/>
          </a:xfrm>
          <a:prstGeom prst="rect">
            <a:avLst/>
          </a:prstGeom>
          <a:solidFill>
            <a:srgbClr val="BAC5E8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dirty="0" err="1">
                <a:latin typeface="Franklin Gothic Book" pitchFamily="34" charset="0"/>
              </a:rPr>
              <a:t>Fellesfag</a:t>
            </a:r>
            <a:endParaRPr lang="en-US" sz="1400" dirty="0">
              <a:latin typeface="Franklin Gothic Book" pitchFamily="34" charset="0"/>
            </a:endParaRPr>
          </a:p>
          <a:p>
            <a:pPr eaLnBrk="1" hangingPunct="1"/>
            <a:endParaRPr lang="en-US" sz="1800" dirty="0"/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3370386" y="1807369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800" b="1"/>
              <a:t>Vg1</a:t>
            </a:r>
          </a:p>
        </p:txBody>
      </p:sp>
      <p:sp>
        <p:nvSpPr>
          <p:cNvPr id="30729" name="Text Box 17"/>
          <p:cNvSpPr txBox="1">
            <a:spLocks noChangeArrowheads="1"/>
          </p:cNvSpPr>
          <p:nvPr/>
        </p:nvSpPr>
        <p:spPr bwMode="auto">
          <a:xfrm>
            <a:off x="5697417" y="1807369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800" b="1"/>
              <a:t>Vg2</a:t>
            </a: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7957040" y="1807369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800" b="1"/>
              <a:t>Vg3</a:t>
            </a: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2118415" y="1124744"/>
            <a:ext cx="8442081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nb-NO" b="1" dirty="0">
                <a:latin typeface="Arial" pitchFamily="34" charset="0"/>
              </a:rPr>
              <a:t/>
            </a:r>
            <a:br>
              <a:rPr lang="nb-NO" b="1" dirty="0">
                <a:latin typeface="Arial" pitchFamily="34" charset="0"/>
              </a:rPr>
            </a:br>
            <a:r>
              <a:rPr lang="nb-NO" sz="2000" dirty="0">
                <a:latin typeface="+mj-lt"/>
              </a:rPr>
              <a:t>Studiespesialisering </a:t>
            </a:r>
            <a:r>
              <a:rPr lang="nb-NO" dirty="0">
                <a:latin typeface="+mj-lt"/>
              </a:rPr>
              <a:t>med realfag (REA) eller språk/samfunnsfag/økonomi (SSØ)</a:t>
            </a:r>
            <a:r>
              <a:rPr lang="nb-NO" b="1" dirty="0">
                <a:latin typeface="Arial" pitchFamily="34" charset="0"/>
              </a:rPr>
              <a:t/>
            </a:r>
            <a:br>
              <a:rPr lang="nb-NO" b="1" dirty="0">
                <a:latin typeface="Arial" pitchFamily="34" charset="0"/>
              </a:rPr>
            </a:br>
            <a:r>
              <a:rPr lang="nb-NO" b="1" dirty="0">
                <a:latin typeface="Arial" pitchFamily="34" charset="0"/>
              </a:rPr>
              <a:t/>
            </a:r>
            <a:br>
              <a:rPr lang="nb-NO" b="1" dirty="0">
                <a:latin typeface="Arial" pitchFamily="34" charset="0"/>
              </a:rPr>
            </a:br>
            <a:endParaRPr lang="nb-NO" dirty="0">
              <a:latin typeface="Arial" pitchFamily="34" charset="0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4885206" y="4796672"/>
            <a:ext cx="2526323" cy="900075"/>
          </a:xfrm>
          <a:prstGeom prst="rect">
            <a:avLst/>
          </a:prstGeom>
          <a:solidFill>
            <a:srgbClr val="FF99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dirty="0" err="1">
                <a:latin typeface="Franklin Gothic Book" pitchFamily="34" charset="0"/>
                <a:cs typeface="Times New Roman" pitchFamily="18" charset="0"/>
              </a:rPr>
              <a:t>Programfag</a:t>
            </a:r>
            <a:endParaRPr lang="nb-NO" sz="1400" dirty="0">
              <a:latin typeface="Franklin Gothic Book" pitchFamily="34" charset="0"/>
            </a:endParaRP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7423664" y="4796672"/>
            <a:ext cx="2458915" cy="900073"/>
          </a:xfrm>
          <a:prstGeom prst="rect">
            <a:avLst/>
          </a:prstGeom>
          <a:solidFill>
            <a:srgbClr val="FF99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dirty="0" err="1">
                <a:latin typeface="Franklin Gothic Book" pitchFamily="34" charset="0"/>
                <a:cs typeface="Times New Roman" pitchFamily="18" charset="0"/>
              </a:rPr>
              <a:t>Programfag</a:t>
            </a:r>
            <a:endParaRPr lang="nb-NO" sz="1400" dirty="0">
              <a:latin typeface="Franklin Gothic Book" pitchFamily="34" charset="0"/>
            </a:endParaRP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900247" y="5696748"/>
            <a:ext cx="2526323" cy="651781"/>
          </a:xfrm>
          <a:prstGeom prst="rect">
            <a:avLst/>
          </a:prstGeom>
          <a:solidFill>
            <a:srgbClr val="BAC5E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b-NO" sz="1400" dirty="0">
                <a:latin typeface="Franklin Gothic Book" pitchFamily="34" charset="0"/>
              </a:rPr>
              <a:t>Fellesfag</a:t>
            </a:r>
            <a:endParaRPr lang="nb-NO" b="1" dirty="0"/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2492185" y="4802984"/>
            <a:ext cx="2380886" cy="652124"/>
          </a:xfrm>
          <a:prstGeom prst="rect">
            <a:avLst/>
          </a:prstGeom>
          <a:solidFill>
            <a:srgbClr val="FF9900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dirty="0" err="1">
                <a:latin typeface="Franklin Gothic Book" pitchFamily="34" charset="0"/>
                <a:cs typeface="Times New Roman" pitchFamily="18" charset="0"/>
              </a:rPr>
              <a:t>Programfag</a:t>
            </a:r>
            <a:endParaRPr lang="nb-NO" sz="1400" dirty="0">
              <a:latin typeface="Franklin Gothic Book" pitchFamily="34" charset="0"/>
            </a:endParaRP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3634155" y="4483894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800" b="1"/>
              <a:t>Vg1</a:t>
            </a: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5761894" y="4483894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800" b="1"/>
              <a:t>Vg2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8286751" y="4483894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1800" b="1"/>
              <a:t>Vg3</a:t>
            </a:r>
          </a:p>
        </p:txBody>
      </p:sp>
      <p:sp>
        <p:nvSpPr>
          <p:cNvPr id="54" name="Rectangle 9"/>
          <p:cNvSpPr>
            <a:spLocks noChangeArrowheads="1"/>
          </p:cNvSpPr>
          <p:nvPr/>
        </p:nvSpPr>
        <p:spPr bwMode="auto">
          <a:xfrm>
            <a:off x="1919536" y="3944146"/>
            <a:ext cx="9217024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hangingPunct="0">
              <a:defRPr/>
            </a:pPr>
            <a:r>
              <a:rPr lang="nb-NO" sz="2000" b="1" dirty="0">
                <a:latin typeface="Arial" pitchFamily="34" charset="0"/>
              </a:rPr>
              <a:t/>
            </a:r>
            <a:br>
              <a:rPr lang="nb-NO" sz="2000" b="1" dirty="0">
                <a:latin typeface="Arial" pitchFamily="34" charset="0"/>
              </a:rPr>
            </a:br>
            <a:r>
              <a:rPr lang="nb-NO" dirty="0">
                <a:latin typeface="+mj-lt"/>
              </a:rPr>
              <a:t>Idrettsfag, Kunst, design og arkitektur, Medier og kommunikasjon, Musikk, dans og drama</a:t>
            </a:r>
            <a:r>
              <a:rPr lang="nb-NO" sz="2000" b="1" dirty="0">
                <a:latin typeface="+mj-lt"/>
              </a:rPr>
              <a:t/>
            </a:r>
            <a:br>
              <a:rPr lang="nb-NO" sz="2000" b="1" dirty="0">
                <a:latin typeface="+mj-lt"/>
              </a:rPr>
            </a:br>
            <a:endParaRPr lang="nb-NO" sz="2000" dirty="0">
              <a:latin typeface="+mj-lt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423664" y="5696745"/>
            <a:ext cx="2458915" cy="653436"/>
          </a:xfrm>
          <a:prstGeom prst="rect">
            <a:avLst/>
          </a:prstGeom>
          <a:solidFill>
            <a:srgbClr val="BAC5E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b-NO" sz="1400">
                <a:latin typeface="Franklin Gothic Book" pitchFamily="34" charset="0"/>
              </a:rPr>
              <a:t>Fellesfag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2492209" y="5455108"/>
            <a:ext cx="2392973" cy="893421"/>
          </a:xfrm>
          <a:prstGeom prst="rect">
            <a:avLst/>
          </a:prstGeom>
          <a:solidFill>
            <a:srgbClr val="BAC5E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b-NO" sz="1400">
                <a:latin typeface="Franklin Gothic Book" pitchFamily="34" charset="0"/>
              </a:rPr>
              <a:t>Fellesfag</a:t>
            </a:r>
          </a:p>
        </p:txBody>
      </p:sp>
    </p:spTree>
    <p:extLst>
      <p:ext uri="{BB962C8B-B14F-4D97-AF65-F5344CB8AC3E}">
        <p14:creationId xmlns:p14="http://schemas.microsoft.com/office/powerpoint/2010/main" val="9805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allAtOnce" animBg="1"/>
      <p:bldP spid="38" grpId="0" build="allAtOnce" animBg="1"/>
      <p:bldP spid="39" grpId="0" build="allAtOnce" animBg="1"/>
      <p:bldP spid="40" grpId="0" build="allAtOnce" animBg="1"/>
      <p:bldP spid="41" grpId="0" build="allAtOnce"/>
      <p:bldP spid="42" grpId="0" build="allAtOnce"/>
      <p:bldP spid="43" grpId="0" build="allAtOnce"/>
      <p:bldP spid="54" grpId="0" build="allAtOnce"/>
      <p:bldP spid="37" grpId="0" build="allAtOnce" animBg="1"/>
      <p:bldP spid="35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623392" y="332656"/>
            <a:ext cx="6336704" cy="2304256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nb-NO" sz="4000" dirty="0"/>
              <a:t>Studiespesialisering</a:t>
            </a:r>
            <a:r>
              <a:rPr lang="nb-NO" dirty="0"/>
              <a:t/>
            </a:r>
            <a:br>
              <a:rPr lang="nb-NO" dirty="0"/>
            </a:br>
            <a:r>
              <a:rPr lang="nb-NO" sz="2400" dirty="0"/>
              <a:t>med realfag og språk, samfunnsfag, økonomi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684980" y="2806726"/>
            <a:ext cx="6651381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nb-NO" sz="3200" b="1" dirty="0">
              <a:latin typeface="Arial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623392" y="1700808"/>
            <a:ext cx="63367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Gir generell studiekompetanse </a:t>
            </a:r>
            <a:br>
              <a:rPr lang="nb-NO" sz="2000" dirty="0"/>
            </a:br>
            <a:r>
              <a:rPr lang="nb-NO" sz="2000" dirty="0"/>
              <a:t>+ spesielle opptakskrav innenfor realfag </a:t>
            </a:r>
          </a:p>
          <a:p>
            <a:endParaRPr lang="nb-NO" sz="2000" dirty="0"/>
          </a:p>
          <a:p>
            <a:r>
              <a:rPr lang="nb-NO" sz="2000" b="1" dirty="0"/>
              <a:t>Du lærer:  </a:t>
            </a:r>
          </a:p>
          <a:p>
            <a:r>
              <a:rPr lang="nb-NO" sz="2000" dirty="0"/>
              <a:t>Avhengig av dine fagvalg,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matematikk og andre realfag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ledelse og økonomi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historie, politikk og psykologi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språk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andre teoretiske fag</a:t>
            </a:r>
          </a:p>
          <a:p>
            <a:endParaRPr lang="nb-NO" sz="2400" b="1" dirty="0"/>
          </a:p>
          <a:p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79376" y="188640"/>
            <a:ext cx="10945216" cy="1080120"/>
          </a:xfrm>
        </p:spPr>
        <p:txBody>
          <a:bodyPr/>
          <a:lstStyle/>
          <a:p>
            <a:r>
              <a:rPr lang="nb-NO" sz="4000" dirty="0"/>
              <a:t>Studiespesialisering – </a:t>
            </a:r>
            <a:br>
              <a:rPr lang="nb-NO" sz="4000" dirty="0"/>
            </a:br>
            <a:r>
              <a:rPr lang="nb-NO" sz="3600" dirty="0"/>
              <a:t>programområder Vg2 og Vg3</a:t>
            </a:r>
            <a:endParaRPr lang="nb-NO" sz="4000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983432" y="1742135"/>
            <a:ext cx="4377103" cy="45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US" dirty="0">
                <a:solidFill>
                  <a:schemeClr val="accent2"/>
                </a:solidFill>
                <a:latin typeface="Franklin Gothic Book" pitchFamily="34" charset="0"/>
              </a:rPr>
              <a:t>	</a:t>
            </a:r>
            <a:r>
              <a:rPr lang="en-US" b="1" dirty="0" err="1">
                <a:latin typeface="Franklin Gothic Book" pitchFamily="34" charset="0"/>
              </a:rPr>
              <a:t>Språk</a:t>
            </a:r>
            <a:r>
              <a:rPr lang="en-US" b="1" dirty="0">
                <a:latin typeface="Franklin Gothic Book" pitchFamily="34" charset="0"/>
              </a:rPr>
              <a:t>, </a:t>
            </a:r>
            <a:r>
              <a:rPr lang="en-US" b="1" dirty="0" err="1">
                <a:latin typeface="Franklin Gothic Book" pitchFamily="34" charset="0"/>
              </a:rPr>
              <a:t>samfunnsfag</a:t>
            </a:r>
            <a:r>
              <a:rPr lang="en-US" b="1" dirty="0">
                <a:latin typeface="Franklin Gothic Book" pitchFamily="34" charset="0"/>
              </a:rPr>
              <a:t> og </a:t>
            </a:r>
            <a:r>
              <a:rPr lang="en-US" b="1" dirty="0" err="1">
                <a:latin typeface="Franklin Gothic Book" pitchFamily="34" charset="0"/>
              </a:rPr>
              <a:t>økonomi</a:t>
            </a:r>
            <a:endParaRPr lang="en-US" b="1" dirty="0">
              <a:latin typeface="Franklin Gothic Book" pitchFamily="34" charset="0"/>
            </a:endParaRP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Antikkens språk og kultur 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Engelsk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Entreprenørskap og bedriftsutvikling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Fremmedspråk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Historie og filosofi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Kommunikasjon og kultur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Markedsføring, strategi og ledelse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Medie- og informasjonskunnskap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Næringslivsøkonomi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Politikk, individ og samfunn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Psykologi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Reiseliv og språk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Rettslære 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Samfunnsøkonomi</a:t>
            </a:r>
            <a:endParaRPr lang="nb-NO" b="1" dirty="0">
              <a:solidFill>
                <a:srgbClr val="FF0000"/>
              </a:solidFill>
            </a:endParaRP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endParaRPr lang="nb-NO" b="1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228566" y="1742135"/>
            <a:ext cx="3722077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US" b="1" dirty="0"/>
              <a:t>	</a:t>
            </a:r>
            <a:r>
              <a:rPr lang="en-US" b="1" dirty="0" err="1">
                <a:latin typeface="Franklin Gothic Book" pitchFamily="34" charset="0"/>
              </a:rPr>
              <a:t>Realfag</a:t>
            </a:r>
            <a:r>
              <a:rPr lang="en-US" sz="2800" b="1" dirty="0">
                <a:solidFill>
                  <a:schemeClr val="accent2"/>
                </a:solidFill>
              </a:rPr>
              <a:t>	</a:t>
            </a:r>
            <a:r>
              <a:rPr lang="en-US" sz="2800" dirty="0"/>
              <a:t>	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Biologi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Fysikk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Geofag 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Informasjonsteknologi 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Kjemi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Matematikk S eller R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nb-NO" dirty="0">
                <a:latin typeface="Franklin Gothic Book" pitchFamily="34" charset="0"/>
              </a:rPr>
              <a:t>Teknologi og forskningslære</a:t>
            </a:r>
            <a:r>
              <a:rPr lang="nb-NO" sz="1600" dirty="0">
                <a:latin typeface="Franklin Gothic Book" pitchFamily="34" charset="0"/>
              </a:rPr>
              <a:t/>
            </a:r>
            <a:br>
              <a:rPr lang="nb-NO" sz="1600" dirty="0">
                <a:latin typeface="Franklin Gothic Book" pitchFamily="34" charset="0"/>
              </a:rPr>
            </a:br>
            <a:endParaRPr lang="nb-NO" dirty="0">
              <a:latin typeface="Franklin Gothic Book" pitchFamily="34" charset="0"/>
            </a:endParaRP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SzPct val="100000"/>
            </a:pPr>
            <a:endParaRPr lang="en-US" b="1" dirty="0"/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SzPct val="100000"/>
              <a:buFontTx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5538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78410" y="548680"/>
            <a:ext cx="9505056" cy="936104"/>
          </a:xfrm>
        </p:spPr>
        <p:txBody>
          <a:bodyPr/>
          <a:lstStyle/>
          <a:p>
            <a:pPr algn="l"/>
            <a:r>
              <a:rPr lang="nb-NO" sz="4000" dirty="0"/>
              <a:t>2-årig studiespesialisering - Hersleb </a:t>
            </a:r>
            <a:r>
              <a:rPr lang="nb-NO" sz="4000" dirty="0" err="1"/>
              <a:t>vgs</a:t>
            </a:r>
            <a:r>
              <a:rPr lang="nb-NO" sz="5400" dirty="0"/>
              <a:t/>
            </a:r>
            <a:br>
              <a:rPr lang="nb-NO" sz="5400" dirty="0"/>
            </a:br>
            <a:endParaRPr lang="nb-NO" sz="5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00056" y="1700808"/>
            <a:ext cx="5184576" cy="4464496"/>
          </a:xfrm>
        </p:spPr>
        <p:txBody>
          <a:bodyPr>
            <a:normAutofit fontScale="55000" lnSpcReduction="20000"/>
          </a:bodyPr>
          <a:lstStyle/>
          <a:p>
            <a:endParaRPr lang="nb-NO" altLang="nb-NO" dirty="0"/>
          </a:p>
          <a:p>
            <a:r>
              <a:rPr lang="nb-NO" altLang="nb-NO" sz="4400" dirty="0"/>
              <a:t>3 år studiespesialisering på 2 år</a:t>
            </a:r>
            <a:br>
              <a:rPr lang="nb-NO" altLang="nb-NO" sz="4400" dirty="0"/>
            </a:br>
            <a:endParaRPr lang="nb-NO" altLang="nb-NO" sz="4400" dirty="0"/>
          </a:p>
          <a:p>
            <a:r>
              <a:rPr lang="nb-NO" altLang="nb-NO" sz="4400" dirty="0"/>
              <a:t>En skoledag m</a:t>
            </a:r>
            <a:r>
              <a:rPr lang="nb-NO" sz="4400" dirty="0"/>
              <a:t>ed mer selvstendig </a:t>
            </a:r>
            <a:br>
              <a:rPr lang="nb-NO" sz="4400" dirty="0"/>
            </a:br>
            <a:r>
              <a:rPr lang="nb-NO" sz="4400" dirty="0"/>
              <a:t>arbeid og arbeidsmåter i større grad </a:t>
            </a:r>
            <a:br>
              <a:rPr lang="nb-NO" sz="4400" dirty="0"/>
            </a:br>
            <a:r>
              <a:rPr lang="nb-NO" sz="4400" dirty="0"/>
              <a:t>lik høyere utdanning </a:t>
            </a:r>
            <a:endParaRPr lang="nb-NO" altLang="nb-NO" sz="4400" dirty="0"/>
          </a:p>
          <a:p>
            <a:pPr marL="0" indent="0">
              <a:buNone/>
            </a:pPr>
            <a:endParaRPr lang="nb-NO" altLang="nb-NO" sz="4400" dirty="0"/>
          </a:p>
          <a:p>
            <a:r>
              <a:rPr lang="nb-NO" altLang="nb-NO" sz="4400" dirty="0"/>
              <a:t>Et tilbud for deg som er: </a:t>
            </a:r>
          </a:p>
          <a:p>
            <a:pPr lvl="2"/>
            <a:r>
              <a:rPr lang="nb-NO" altLang="nb-NO" sz="4400" dirty="0"/>
              <a:t>motivert</a:t>
            </a:r>
          </a:p>
          <a:p>
            <a:pPr lvl="2"/>
            <a:r>
              <a:rPr lang="nb-NO" altLang="nb-NO" sz="4400" dirty="0"/>
              <a:t>har stor arbeidskapasitet </a:t>
            </a:r>
          </a:p>
          <a:p>
            <a:pPr lvl="2"/>
            <a:r>
              <a:rPr lang="nb-NO" altLang="nb-NO" sz="4400" dirty="0"/>
              <a:t>gode karakterer</a:t>
            </a:r>
          </a:p>
          <a:p>
            <a:pPr marL="914400" lvl="2" indent="0">
              <a:buNone/>
            </a:pPr>
            <a:endParaRPr lang="nb-NO" altLang="nb-NO" sz="3700" dirty="0"/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9"/>
          <a:stretch/>
        </p:blipFill>
        <p:spPr>
          <a:xfrm>
            <a:off x="978410" y="1656184"/>
            <a:ext cx="5405622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90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17338" y="1552927"/>
            <a:ext cx="9793088" cy="39604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SzPct val="100000"/>
            </a:pPr>
            <a:r>
              <a:rPr lang="nb-NO" sz="2400" dirty="0">
                <a:latin typeface="Calibri" charset="0"/>
              </a:rPr>
              <a:t>Gir studiekompetanse som er internasjonalt kjent  </a:t>
            </a:r>
          </a:p>
          <a:p>
            <a:pPr>
              <a:lnSpc>
                <a:spcPct val="90000"/>
              </a:lnSpc>
              <a:buSzPct val="100000"/>
            </a:pPr>
            <a:r>
              <a:rPr lang="nb-NO" sz="2400" dirty="0">
                <a:latin typeface="Calibri" charset="0"/>
              </a:rPr>
              <a:t>Det finnes IB-skoler i mer enn 100 land </a:t>
            </a:r>
          </a:p>
          <a:p>
            <a:pPr>
              <a:lnSpc>
                <a:spcPct val="90000"/>
              </a:lnSpc>
              <a:buSzPct val="100000"/>
            </a:pPr>
            <a:r>
              <a:rPr lang="nb-NO" sz="2400" dirty="0">
                <a:latin typeface="Calibri" charset="0"/>
              </a:rPr>
              <a:t>All undervisning foregår på engelsk</a:t>
            </a:r>
          </a:p>
          <a:p>
            <a:pPr>
              <a:lnSpc>
                <a:spcPct val="90000"/>
              </a:lnSpc>
              <a:buSzPct val="100000"/>
            </a:pPr>
            <a:endParaRPr lang="nb-NO" sz="2800" dirty="0">
              <a:latin typeface="Calibri" charset="0"/>
            </a:endParaRPr>
          </a:p>
          <a:p>
            <a:pPr marL="0" indent="0">
              <a:lnSpc>
                <a:spcPct val="90000"/>
              </a:lnSpc>
              <a:buSzPct val="100000"/>
              <a:buNone/>
            </a:pPr>
            <a:r>
              <a:rPr lang="en-US" sz="2000" b="1" dirty="0">
                <a:solidFill>
                  <a:srgbClr val="000000"/>
                </a:solidFill>
                <a:latin typeface="Calibri" charset="0"/>
              </a:rPr>
              <a:t>IB Middle Years </a:t>
            </a:r>
            <a:r>
              <a:rPr lang="en-US" sz="2000" b="1" dirty="0" err="1">
                <a:solidFill>
                  <a:srgbClr val="000000"/>
                </a:solidFill>
                <a:latin typeface="Calibri" charset="0"/>
              </a:rPr>
              <a:t>Programme</a:t>
            </a:r>
            <a:r>
              <a:rPr lang="nb-NO" sz="2000" b="1" dirty="0">
                <a:solidFill>
                  <a:srgbClr val="000000"/>
                </a:solidFill>
                <a:latin typeface="Calibri" charset="0"/>
              </a:rPr>
              <a:t> 5 (Vg1)</a:t>
            </a:r>
            <a:endParaRPr lang="nb-NO" sz="2000" b="1" dirty="0">
              <a:latin typeface="Calibri" charset="0"/>
            </a:endParaRPr>
          </a:p>
          <a:p>
            <a:pPr lvl="1">
              <a:lnSpc>
                <a:spcPct val="90000"/>
              </a:lnSpc>
              <a:buSzPct val="100000"/>
            </a:pP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1-årig tilbud som bygger på fullført </a:t>
            </a:r>
            <a:r>
              <a:rPr lang="nb-NO" sz="2400" dirty="0">
                <a:latin typeface="Calibri" charset="0"/>
              </a:rPr>
              <a:t/>
            </a:r>
            <a:br>
              <a:rPr lang="nb-NO" sz="2400" dirty="0">
                <a:latin typeface="Calibri" charset="0"/>
              </a:rPr>
            </a:b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IB </a:t>
            </a:r>
            <a:r>
              <a:rPr lang="nb-NO" sz="2000" dirty="0" err="1">
                <a:solidFill>
                  <a:srgbClr val="000000"/>
                </a:solidFill>
                <a:latin typeface="Calibri" charset="0"/>
              </a:rPr>
              <a:t>Middle</a:t>
            </a: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b-NO" sz="2000" dirty="0" err="1">
                <a:solidFill>
                  <a:srgbClr val="000000"/>
                </a:solidFill>
                <a:latin typeface="Calibri" charset="0"/>
              </a:rPr>
              <a:t>Years</a:t>
            </a: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b-NO" sz="2000" dirty="0" err="1">
                <a:solidFill>
                  <a:srgbClr val="000000"/>
                </a:solidFill>
                <a:latin typeface="Calibri" charset="0"/>
              </a:rPr>
              <a:t>Programme</a:t>
            </a: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 4 (10. trinn) </a:t>
            </a:r>
            <a:r>
              <a:rPr lang="nb-NO" sz="2000" dirty="0">
                <a:latin typeface="Calibri" charset="0"/>
              </a:rPr>
              <a:t/>
            </a:r>
            <a:br>
              <a:rPr lang="nb-NO" sz="2000" dirty="0">
                <a:latin typeface="Calibri" charset="0"/>
              </a:rPr>
            </a:b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eller norsk grunnskole</a:t>
            </a:r>
            <a:endParaRPr lang="nb-NO" sz="2000" dirty="0">
              <a:latin typeface="Calibri" charset="0"/>
            </a:endParaRPr>
          </a:p>
          <a:p>
            <a:pPr lvl="1">
              <a:lnSpc>
                <a:spcPct val="90000"/>
              </a:lnSpc>
              <a:buSzPct val="100000"/>
            </a:pP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Tilbys på Blindern </a:t>
            </a:r>
            <a:r>
              <a:rPr lang="nb-NO" sz="2000" dirty="0" err="1">
                <a:solidFill>
                  <a:srgbClr val="000000"/>
                </a:solidFill>
                <a:latin typeface="Calibri" charset="0"/>
              </a:rPr>
              <a:t>vgs</a:t>
            </a:r>
            <a:endParaRPr lang="nb-NO" sz="2000" dirty="0">
              <a:latin typeface="Calibri" charset="0"/>
            </a:endParaRPr>
          </a:p>
          <a:p>
            <a:pPr lvl="1">
              <a:lnSpc>
                <a:spcPct val="90000"/>
              </a:lnSpc>
              <a:buSzPct val="100000"/>
            </a:pP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Kvalifiserer til 1. år av IB Diploma </a:t>
            </a:r>
            <a:r>
              <a:rPr lang="nb-NO" sz="2000" dirty="0" err="1">
                <a:solidFill>
                  <a:srgbClr val="000000"/>
                </a:solidFill>
                <a:latin typeface="Calibri" charset="0"/>
              </a:rPr>
              <a:t>Programme</a:t>
            </a: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nb-NO" sz="2000" dirty="0">
                <a:latin typeface="Calibri" charset="0"/>
              </a:rPr>
              <a:t/>
            </a:r>
            <a:br>
              <a:rPr lang="nb-NO" sz="2000" dirty="0">
                <a:latin typeface="Calibri" charset="0"/>
              </a:rPr>
            </a:b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(Vg2 og Vg3 – Blindern </a:t>
            </a:r>
            <a:r>
              <a:rPr lang="nb-NO" sz="2000" dirty="0" err="1">
                <a:solidFill>
                  <a:srgbClr val="000000"/>
                </a:solidFill>
                <a:latin typeface="Calibri" charset="0"/>
              </a:rPr>
              <a:t>vgs</a:t>
            </a: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 og Bjørnholt </a:t>
            </a:r>
            <a:r>
              <a:rPr lang="nb-NO" sz="2000" dirty="0" err="1">
                <a:solidFill>
                  <a:srgbClr val="000000"/>
                </a:solidFill>
                <a:latin typeface="Calibri" charset="0"/>
              </a:rPr>
              <a:t>vgs</a:t>
            </a:r>
            <a:r>
              <a:rPr lang="nb-NO" sz="2000" dirty="0">
                <a:solidFill>
                  <a:srgbClr val="000000"/>
                </a:solidFill>
                <a:latin typeface="Calibri" charset="0"/>
              </a:rPr>
              <a:t>)</a:t>
            </a:r>
            <a:endParaRPr lang="nb-NO" sz="2000" dirty="0">
              <a:latin typeface="Calibri" charset="0"/>
            </a:endParaRPr>
          </a:p>
          <a:p>
            <a:pPr>
              <a:lnSpc>
                <a:spcPct val="90000"/>
              </a:lnSpc>
              <a:buSzPct val="100000"/>
            </a:pPr>
            <a:endParaRPr lang="nb-NO" sz="2800" dirty="0"/>
          </a:p>
        </p:txBody>
      </p:sp>
      <p:sp>
        <p:nvSpPr>
          <p:cNvPr id="33794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b-NO" dirty="0">
                <a:solidFill>
                  <a:schemeClr val="tx1"/>
                </a:solidFill>
              </a:rPr>
              <a:t>International </a:t>
            </a:r>
            <a:r>
              <a:rPr lang="nb-NO" dirty="0" err="1">
                <a:solidFill>
                  <a:schemeClr val="tx1"/>
                </a:solidFill>
              </a:rPr>
              <a:t>Baccaleureate</a:t>
            </a:r>
            <a:r>
              <a:rPr lang="nb-NO" dirty="0">
                <a:solidFill>
                  <a:schemeClr val="tx1"/>
                </a:solidFill>
              </a:rPr>
              <a:t> - IB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892565"/>
            <a:ext cx="5546302" cy="36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32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1424" y="476672"/>
            <a:ext cx="3960440" cy="1080120"/>
          </a:xfrm>
        </p:spPr>
        <p:txBody>
          <a:bodyPr/>
          <a:lstStyle/>
          <a:p>
            <a:pPr algn="l"/>
            <a:r>
              <a:rPr lang="nb-NO" dirty="0"/>
              <a:t>Idrettsfag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11424" y="1412776"/>
            <a:ext cx="5832648" cy="475252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/>
              <a:t>Gir generell studiekompetanse</a:t>
            </a:r>
          </a:p>
          <a:p>
            <a:pPr marL="0" indent="0">
              <a:buNone/>
            </a:pPr>
            <a:r>
              <a:rPr lang="nb-NO" sz="2400" dirty="0"/>
              <a:t> </a:t>
            </a:r>
          </a:p>
          <a:p>
            <a:pPr marL="0" indent="0">
              <a:buNone/>
            </a:pPr>
            <a:r>
              <a:rPr lang="nb-NO" sz="2400" b="1" dirty="0"/>
              <a:t>Du lærer:</a:t>
            </a:r>
          </a:p>
          <a:p>
            <a:r>
              <a:rPr lang="nb-NO" sz="2400" dirty="0"/>
              <a:t>om fysisk aktivitet og trening</a:t>
            </a:r>
          </a:p>
          <a:p>
            <a:r>
              <a:rPr lang="nb-NO" sz="2400" dirty="0"/>
              <a:t>treningsledelse</a:t>
            </a:r>
          </a:p>
          <a:p>
            <a:r>
              <a:rPr lang="nb-NO" sz="2400" dirty="0"/>
              <a:t>om helse, kosthold og kroppens oppbygging</a:t>
            </a:r>
          </a:p>
          <a:p>
            <a:r>
              <a:rPr lang="nb-NO" sz="2400" dirty="0"/>
              <a:t>teoretiske fag</a:t>
            </a:r>
          </a:p>
          <a:p>
            <a:r>
              <a:rPr lang="nb-NO" sz="2400" dirty="0"/>
              <a:t>topp- eller breddeidrett</a:t>
            </a:r>
            <a:endParaRPr lang="nb-NO" dirty="0"/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7384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32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b-NO" dirty="0"/>
              <a:t>23 videregående skoler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3393" y="1556792"/>
            <a:ext cx="6050237" cy="4392488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r>
              <a:rPr lang="nb-NO" sz="2000" dirty="0"/>
              <a:t>Bjerke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Bjørnholt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Blindern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Edvard Munch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Elvebakken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Etterstad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Foss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Fyrstikkalleen skole</a:t>
            </a:r>
          </a:p>
          <a:p>
            <a:r>
              <a:rPr lang="nb-NO" sz="2000" dirty="0"/>
              <a:t>Hartvig Nissens skole</a:t>
            </a:r>
          </a:p>
          <a:p>
            <a:r>
              <a:rPr lang="nb-NO" sz="2000" dirty="0"/>
              <a:t>Hellerud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Hersleb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Holtet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Kongshavn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Kuben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Lambertseter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Nydalen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Oslo handelsgymnasium</a:t>
            </a:r>
          </a:p>
          <a:p>
            <a:r>
              <a:rPr lang="nb-NO" sz="2000" dirty="0"/>
              <a:t>Oslo katedralskole</a:t>
            </a:r>
          </a:p>
          <a:p>
            <a:r>
              <a:rPr lang="nb-NO" sz="2000" dirty="0"/>
              <a:t>Persbråten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Stovner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Ullern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Ulsrud </a:t>
            </a:r>
            <a:r>
              <a:rPr lang="nb-NO" sz="2000" dirty="0" err="1"/>
              <a:t>vgs</a:t>
            </a:r>
            <a:endParaRPr lang="nb-NO" sz="2000" dirty="0"/>
          </a:p>
          <a:p>
            <a:r>
              <a:rPr lang="nb-NO" sz="2000" dirty="0"/>
              <a:t>Valle Hovin </a:t>
            </a:r>
            <a:r>
              <a:rPr lang="nb-NO" sz="2000" dirty="0" err="1"/>
              <a:t>vgs</a:t>
            </a:r>
            <a:r>
              <a:rPr lang="nb-NO" sz="2000" dirty="0"/>
              <a:t> (ny ved skolestart 2017)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r="20161" b="29369"/>
          <a:stretch/>
        </p:blipFill>
        <p:spPr>
          <a:xfrm>
            <a:off x="6672064" y="3429000"/>
            <a:ext cx="5976664" cy="36867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"/>
          <a:stretch/>
        </p:blipFill>
        <p:spPr>
          <a:xfrm>
            <a:off x="6672064" y="-27384"/>
            <a:ext cx="5518370" cy="35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3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59896" y="332656"/>
            <a:ext cx="6264696" cy="1080120"/>
          </a:xfrm>
        </p:spPr>
        <p:txBody>
          <a:bodyPr/>
          <a:lstStyle/>
          <a:p>
            <a:pPr algn="l"/>
            <a:r>
              <a:rPr lang="nb-NO" dirty="0"/>
              <a:t>Kunst, design og arkitektur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5159896" y="1484784"/>
            <a:ext cx="6120680" cy="475252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/>
              <a:t>Gir generell studiekompetanse</a:t>
            </a:r>
          </a:p>
          <a:p>
            <a:pPr marL="0" indent="0">
              <a:buNone/>
            </a:pPr>
            <a:r>
              <a:rPr lang="nb-NO" sz="2400" dirty="0"/>
              <a:t> </a:t>
            </a:r>
          </a:p>
          <a:p>
            <a:pPr marL="0" indent="0">
              <a:buNone/>
            </a:pPr>
            <a:r>
              <a:rPr lang="nb-NO" sz="2400" b="1" dirty="0"/>
              <a:t>Du lærer:</a:t>
            </a:r>
          </a:p>
          <a:p>
            <a:r>
              <a:rPr lang="nb-NO" sz="2200" dirty="0"/>
              <a:t>å tegne </a:t>
            </a:r>
          </a:p>
          <a:p>
            <a:r>
              <a:rPr lang="nb-NO" sz="2200" dirty="0"/>
              <a:t>utforming av gjenstander i forskjellige materialer</a:t>
            </a:r>
          </a:p>
          <a:p>
            <a:r>
              <a:rPr lang="nb-NO" sz="2200" dirty="0"/>
              <a:t>å videreutvikle dine kreative evner</a:t>
            </a:r>
          </a:p>
          <a:p>
            <a:r>
              <a:rPr lang="nb-NO" sz="2200" dirty="0"/>
              <a:t>om kunst og kultur</a:t>
            </a:r>
          </a:p>
          <a:p>
            <a:r>
              <a:rPr lang="nb-NO" sz="2200" dirty="0"/>
              <a:t>om steds- og byutvikling</a:t>
            </a:r>
          </a:p>
          <a:p>
            <a:r>
              <a:rPr lang="nb-NO" sz="2200" dirty="0"/>
              <a:t>teoretiske fag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7161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/>
          <p:cNvSpPr txBox="1">
            <a:spLocks/>
          </p:cNvSpPr>
          <p:nvPr/>
        </p:nvSpPr>
        <p:spPr>
          <a:xfrm>
            <a:off x="767408" y="1548028"/>
            <a:ext cx="6264696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dirty="0"/>
              <a:t>Gir generell studiekompetanse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b="1" dirty="0"/>
              <a:t>Du lærer: </a:t>
            </a:r>
          </a:p>
          <a:p>
            <a:r>
              <a:rPr lang="nb-NO" sz="2400" dirty="0"/>
              <a:t>fortellerteknikker innenfor tekst, lyd og bilde</a:t>
            </a:r>
          </a:p>
          <a:p>
            <a:r>
              <a:rPr lang="nb-NO" sz="2400" dirty="0"/>
              <a:t>om mediepåvirkning, mediehistorie og journalistikk</a:t>
            </a:r>
          </a:p>
          <a:p>
            <a:r>
              <a:rPr lang="nb-NO" sz="2400" dirty="0"/>
              <a:t>å utforme budskap, uttrykk og layout</a:t>
            </a:r>
          </a:p>
          <a:p>
            <a:r>
              <a:rPr lang="nb-NO" sz="2400" dirty="0"/>
              <a:t>bruk av form, farge, lys og lyd som virkemiddel</a:t>
            </a:r>
          </a:p>
          <a:p>
            <a:r>
              <a:rPr lang="nb-NO" sz="2400" dirty="0"/>
              <a:t>å videreutvikle din digitale kompetanse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67408" y="476672"/>
            <a:ext cx="6264696" cy="1080120"/>
          </a:xfrm>
        </p:spPr>
        <p:txBody>
          <a:bodyPr/>
          <a:lstStyle/>
          <a:p>
            <a:pPr algn="l"/>
            <a:r>
              <a:rPr lang="nb-NO" dirty="0"/>
              <a:t>Medier og kommunikasjon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2044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00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25104" y="332656"/>
            <a:ext cx="6264696" cy="1080120"/>
          </a:xfrm>
        </p:spPr>
        <p:txBody>
          <a:bodyPr/>
          <a:lstStyle/>
          <a:p>
            <a:pPr algn="l"/>
            <a:r>
              <a:rPr lang="nb-NO" dirty="0"/>
              <a:t>Musikk, dans og drama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25104" y="1628800"/>
            <a:ext cx="6984776" cy="453650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b-NO" sz="5100" dirty="0"/>
              <a:t>Gir generell studiekompetanse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spcBef>
                <a:spcPts val="1200"/>
              </a:spcBef>
              <a:buNone/>
            </a:pPr>
            <a:r>
              <a:rPr lang="nb-NO" sz="5100" b="1" dirty="0"/>
              <a:t>Du lærer:</a:t>
            </a:r>
          </a:p>
          <a:p>
            <a:pPr marL="0" indent="0">
              <a:buNone/>
            </a:pPr>
            <a:r>
              <a:rPr lang="nb-NO" sz="5100" dirty="0"/>
              <a:t>Avhengig av dine fagvalg,</a:t>
            </a:r>
          </a:p>
          <a:p>
            <a:r>
              <a:rPr lang="nb-NO" sz="5100" dirty="0"/>
              <a:t>musikkutøvelse, individuelt og i samspill</a:t>
            </a:r>
          </a:p>
          <a:p>
            <a:r>
              <a:rPr lang="nb-NO" sz="5100" dirty="0"/>
              <a:t>danseuttrykk, danseteknikker og koreografi</a:t>
            </a:r>
          </a:p>
          <a:p>
            <a:r>
              <a:rPr lang="nb-NO" sz="5100" dirty="0"/>
              <a:t>skuespillerteknikker, regi og teaterproduksjon</a:t>
            </a:r>
          </a:p>
          <a:p>
            <a:r>
              <a:rPr lang="nb-NO" sz="5100" dirty="0"/>
              <a:t>å videreutvikle dine kunstneriske ferdigheter</a:t>
            </a:r>
          </a:p>
          <a:p>
            <a:r>
              <a:rPr lang="nb-NO" sz="5100" dirty="0"/>
              <a:t>teoretiske fag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nb-NO" sz="4400" dirty="0"/>
              <a:t/>
            </a:r>
            <a:br>
              <a:rPr lang="nb-NO" sz="4400" dirty="0"/>
            </a:br>
            <a:endParaRPr lang="nb-NO" sz="4400" dirty="0"/>
          </a:p>
          <a:p>
            <a:pPr marL="0" indent="0">
              <a:buNone/>
            </a:pPr>
            <a:r>
              <a:rPr lang="nb-NO" sz="4200" dirty="0"/>
              <a:t>NB: Inntak basert på en inntaksprøve i tillegg til karakterer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4" y="0"/>
            <a:ext cx="4572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1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7368" y="192645"/>
            <a:ext cx="10840994" cy="1325563"/>
          </a:xfrm>
        </p:spPr>
        <p:txBody>
          <a:bodyPr>
            <a:noAutofit/>
          </a:bodyPr>
          <a:lstStyle/>
          <a:p>
            <a:pPr algn="l"/>
            <a:r>
              <a:rPr lang="nb-NO" sz="6000" dirty="0"/>
              <a:t>Valle Hovin videregående skole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35360" y="1543752"/>
            <a:ext cx="8174516" cy="5125608"/>
          </a:xfrm>
        </p:spPr>
        <p:txBody>
          <a:bodyPr>
            <a:noAutofit/>
          </a:bodyPr>
          <a:lstStyle/>
          <a:p>
            <a:r>
              <a:rPr lang="nb-NO" sz="2000" dirty="0"/>
              <a:t>Åpner høsten 2017, og skal romme 500 elever </a:t>
            </a:r>
          </a:p>
          <a:p>
            <a:r>
              <a:rPr lang="nb-NO" sz="2000" dirty="0"/>
              <a:t>I byens nye storstue for fotball; Vålerenga IF nye stadionanlegg på </a:t>
            </a:r>
            <a:br>
              <a:rPr lang="nb-NO" sz="2000" dirty="0"/>
            </a:br>
            <a:r>
              <a:rPr lang="nb-NO" sz="2000" dirty="0"/>
              <a:t>Valle Hovin   </a:t>
            </a:r>
          </a:p>
          <a:p>
            <a:pPr lvl="0"/>
            <a:r>
              <a:rPr lang="nb-NO" sz="2000" dirty="0"/>
              <a:t>Bredt fagtilbud i realfag, samfunnsfag, økonomi og språk på studiespesialiserende utdanningsprogram </a:t>
            </a:r>
          </a:p>
          <a:p>
            <a:pPr lvl="0"/>
            <a:r>
              <a:rPr lang="nb-NO" sz="2000" dirty="0"/>
              <a:t>Eget toppidrettstilbud som kombinerer idrett med studiespesialisering </a:t>
            </a:r>
            <a:br>
              <a:rPr lang="nb-NO" sz="2000" dirty="0"/>
            </a:br>
            <a:r>
              <a:rPr lang="nb-NO" sz="2000" dirty="0"/>
              <a:t>der du kan utvikle idrettstalentet i kombinasjon med solid faglig utdanning     </a:t>
            </a:r>
          </a:p>
          <a:p>
            <a:pPr marL="0" lvl="0" indent="0">
              <a:buNone/>
            </a:pPr>
            <a:endParaRPr lang="nb-NO" sz="20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l="2235" t="8858" r="16236" b="2277"/>
          <a:stretch/>
        </p:blipFill>
        <p:spPr>
          <a:xfrm>
            <a:off x="191344" y="4221088"/>
            <a:ext cx="3816424" cy="2523345"/>
          </a:xfrm>
          <a:prstGeom prst="rect">
            <a:avLst/>
          </a:prstGeom>
          <a:ln>
            <a:noFill/>
          </a:ln>
        </p:spPr>
      </p:pic>
      <p:sp>
        <p:nvSpPr>
          <p:cNvPr id="8" name="Plassholder for innhold 2"/>
          <p:cNvSpPr txBox="1">
            <a:spLocks/>
          </p:cNvSpPr>
          <p:nvPr/>
        </p:nvSpPr>
        <p:spPr>
          <a:xfrm>
            <a:off x="4263170" y="4568088"/>
            <a:ext cx="8174516" cy="5125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Moderne undervisningslokaler, dyktige og engasjerte lærere </a:t>
            </a:r>
          </a:p>
          <a:p>
            <a:r>
              <a:rPr lang="nb-NO" sz="2000" dirty="0"/>
              <a:t>For deg som liker å være i bevegelse faglig og sosialt – opplevelser, prestasjonsmestring og engasjement vil prege skolehverdagen</a:t>
            </a:r>
          </a:p>
          <a:p>
            <a:pPr marL="0" indent="0">
              <a:buFont typeface="Arial" pitchFamily="34" charset="0"/>
              <a:buNone/>
            </a:pPr>
            <a:endParaRPr lang="nb-NO" sz="2000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25850" b="24948"/>
          <a:stretch/>
        </p:blipFill>
        <p:spPr>
          <a:xfrm>
            <a:off x="8112224" y="1394705"/>
            <a:ext cx="3794353" cy="30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40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772817"/>
            <a:ext cx="8280400" cy="394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8760296" y="5531648"/>
            <a:ext cx="504056" cy="201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8304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nb-NO" altLang="nb-NO" dirty="0"/>
              <a:t>Tips til foreldre/foresatte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</a:pPr>
            <a:r>
              <a:rPr lang="nb-NO" sz="2800" dirty="0"/>
              <a:t>Sett deg inn i utdanningssystemet</a:t>
            </a:r>
          </a:p>
          <a:p>
            <a:pPr>
              <a:spcBef>
                <a:spcPts val="1200"/>
              </a:spcBef>
            </a:pPr>
            <a:r>
              <a:rPr lang="nb-NO" sz="2800" dirty="0"/>
              <a:t>Kjenn til hvilke valg din sønn/datter skal gjøre og de ulike alternativene</a:t>
            </a:r>
          </a:p>
          <a:p>
            <a:pPr>
              <a:spcBef>
                <a:spcPts val="1200"/>
              </a:spcBef>
            </a:pPr>
            <a:r>
              <a:rPr lang="nb-NO" sz="2800" dirty="0"/>
              <a:t>Still spørsmål og diskuter alternativer</a:t>
            </a:r>
          </a:p>
          <a:p>
            <a:pPr>
              <a:spcBef>
                <a:spcPts val="1200"/>
              </a:spcBef>
            </a:pPr>
            <a:r>
              <a:rPr lang="nb-NO" sz="2800" dirty="0"/>
              <a:t>Snakk med rådgiver på skolen</a:t>
            </a:r>
          </a:p>
        </p:txBody>
      </p:sp>
    </p:spTree>
    <p:extLst>
      <p:ext uri="{BB962C8B-B14F-4D97-AF65-F5344CB8AC3E}">
        <p14:creationId xmlns:p14="http://schemas.microsoft.com/office/powerpoint/2010/main" val="2371199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524000" y="5229200"/>
            <a:ext cx="9144000" cy="16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-27384"/>
            <a:ext cx="9684568" cy="695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92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51383" y="531082"/>
            <a:ext cx="8352928" cy="1080120"/>
          </a:xfrm>
        </p:spPr>
        <p:txBody>
          <a:bodyPr/>
          <a:lstStyle/>
          <a:p>
            <a:pPr algn="l"/>
            <a:r>
              <a:rPr lang="nb-NO" dirty="0"/>
              <a:t>Mer informasjon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51383" y="1628800"/>
            <a:ext cx="6737813" cy="345638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72000" indent="-231775">
              <a:spcBef>
                <a:spcPts val="1800"/>
              </a:spcBef>
            </a:pPr>
            <a:r>
              <a:rPr lang="nb-NO" altLang="nb-NO" sz="3300" dirty="0">
                <a:solidFill>
                  <a:srgbClr val="0000FF"/>
                </a:solidFill>
                <a:hlinkClick r:id="rId3"/>
              </a:rPr>
              <a:t>oslo.vilbli.no</a:t>
            </a:r>
            <a:endParaRPr lang="nb-NO" altLang="nb-NO" sz="3300" dirty="0"/>
          </a:p>
          <a:p>
            <a:pPr marL="72000" indent="-231775">
              <a:spcBef>
                <a:spcPts val="1800"/>
              </a:spcBef>
            </a:pPr>
            <a:r>
              <a:rPr lang="nb-NO" altLang="nb-NO" sz="3300" u="sng" dirty="0">
                <a:solidFill>
                  <a:srgbClr val="0000FF"/>
                </a:solidFill>
              </a:rPr>
              <a:t>utdanning.no</a:t>
            </a:r>
            <a:endParaRPr lang="nb-NO" altLang="nb-NO" sz="3300" u="sng" dirty="0"/>
          </a:p>
          <a:p>
            <a:pPr marL="72000" indent="-231775">
              <a:spcBef>
                <a:spcPts val="1800"/>
              </a:spcBef>
            </a:pPr>
            <a:r>
              <a:rPr lang="nb-NO" altLang="nb-NO" sz="3300" dirty="0"/>
              <a:t>Les i heftet "Videregående opplæring"</a:t>
            </a:r>
          </a:p>
          <a:p>
            <a:pPr marL="72000" indent="-231775">
              <a:spcBef>
                <a:spcPts val="1800"/>
              </a:spcBef>
            </a:pPr>
            <a:r>
              <a:rPr lang="nb-NO" altLang="nb-NO" sz="3300" dirty="0"/>
              <a:t>"Åpen skole"</a:t>
            </a:r>
          </a:p>
          <a:p>
            <a:pPr marL="72000" indent="-231775">
              <a:spcBef>
                <a:spcPts val="1800"/>
              </a:spcBef>
            </a:pPr>
            <a:r>
              <a:rPr lang="nb-NO" sz="3300" dirty="0"/>
              <a:t>For spørsmål skolen ikke kan svare på: </a:t>
            </a:r>
            <a:r>
              <a:rPr lang="nb-NO" altLang="ja-JP" sz="3300" dirty="0"/>
              <a:t>Kontakt inntakskontoret</a:t>
            </a:r>
          </a:p>
          <a:p>
            <a:pPr marL="0" indent="0">
              <a:spcBef>
                <a:spcPts val="1800"/>
              </a:spcBef>
              <a:buNone/>
            </a:pPr>
            <a:endParaRPr lang="nb-NO" altLang="ja-JP" sz="1200" dirty="0"/>
          </a:p>
          <a:p>
            <a:pPr marL="72000" indent="-231775">
              <a:spcBef>
                <a:spcPct val="0"/>
              </a:spcBef>
              <a:buNone/>
            </a:pPr>
            <a:endParaRPr lang="nb-NO" altLang="ja-JP" sz="2400" dirty="0"/>
          </a:p>
          <a:p>
            <a:pPr marL="72000" indent="-231775">
              <a:spcBef>
                <a:spcPct val="0"/>
              </a:spcBef>
              <a:buNone/>
            </a:pPr>
            <a:endParaRPr lang="nb-NO" altLang="ja-JP" sz="2400" dirty="0"/>
          </a:p>
          <a:p>
            <a:pPr marL="72000" indent="-231775">
              <a:spcBef>
                <a:spcPct val="0"/>
              </a:spcBef>
              <a:buNone/>
            </a:pPr>
            <a:endParaRPr lang="nb-NO" altLang="ja-JP" sz="24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1611202"/>
            <a:ext cx="2999326" cy="4223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75028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862069" y="2204864"/>
            <a:ext cx="45602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000" indent="-231775">
              <a:spcBef>
                <a:spcPct val="0"/>
              </a:spcBef>
            </a:pPr>
            <a:r>
              <a:rPr lang="nb-NO" altLang="ja-JP" sz="9600" dirty="0"/>
              <a:t>Lykke til!</a:t>
            </a:r>
            <a:endParaRPr lang="nb-NO" altLang="nb-NO" sz="9600" i="1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1340768"/>
            <a:ext cx="36004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0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15680" y="548680"/>
            <a:ext cx="5400600" cy="1080120"/>
          </a:xfrm>
        </p:spPr>
        <p:txBody>
          <a:bodyPr/>
          <a:lstStyle/>
          <a:p>
            <a:pPr algn="l"/>
            <a:r>
              <a:rPr lang="nb-NO" dirty="0"/>
              <a:t>13 utdanningsprogram	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idx="1"/>
          </p:nvPr>
        </p:nvSpPr>
        <p:spPr>
          <a:xfrm>
            <a:off x="330796" y="1844824"/>
            <a:ext cx="6264696" cy="4392488"/>
          </a:xfrm>
          <a:extLst/>
        </p:spPr>
        <p:txBody>
          <a:bodyPr numCol="2">
            <a:noAutofit/>
          </a:bodyPr>
          <a:lstStyle/>
          <a:p>
            <a:pPr marL="0" indent="0">
              <a:buNone/>
              <a:defRPr/>
            </a:pPr>
            <a:r>
              <a:rPr lang="nb-NO" sz="2400" b="1" dirty="0"/>
              <a:t>Yrkesfag</a:t>
            </a:r>
          </a:p>
          <a:p>
            <a:pPr>
              <a:defRPr/>
            </a:pPr>
            <a:r>
              <a:rPr lang="nb-NO" sz="2000" dirty="0"/>
              <a:t>Bygg- og anleggsteknikk</a:t>
            </a:r>
          </a:p>
          <a:p>
            <a:pPr>
              <a:defRPr/>
            </a:pPr>
            <a:r>
              <a:rPr lang="nb-NO" sz="2000" dirty="0"/>
              <a:t>Design og håndverk</a:t>
            </a:r>
          </a:p>
          <a:p>
            <a:pPr>
              <a:defRPr/>
            </a:pPr>
            <a:r>
              <a:rPr lang="nb-NO" sz="2000" dirty="0"/>
              <a:t>Elektrofag</a:t>
            </a:r>
          </a:p>
          <a:p>
            <a:pPr>
              <a:defRPr/>
            </a:pPr>
            <a:r>
              <a:rPr lang="nb-NO" sz="2000" dirty="0"/>
              <a:t>Helse- og oppvekstfag</a:t>
            </a:r>
          </a:p>
          <a:p>
            <a:pPr>
              <a:defRPr/>
            </a:pPr>
            <a:r>
              <a:rPr lang="nb-NO" sz="2000" dirty="0"/>
              <a:t>Naturbruk</a:t>
            </a:r>
          </a:p>
          <a:p>
            <a:pPr>
              <a:defRPr/>
            </a:pPr>
            <a:r>
              <a:rPr lang="nb-NO" sz="2000" dirty="0"/>
              <a:t>Restaurant- og </a:t>
            </a:r>
            <a:r>
              <a:rPr lang="nb-NO" sz="2000" dirty="0" err="1"/>
              <a:t>matfag</a:t>
            </a:r>
            <a:endParaRPr lang="nb-NO" sz="2000" dirty="0"/>
          </a:p>
          <a:p>
            <a:pPr>
              <a:defRPr/>
            </a:pPr>
            <a:r>
              <a:rPr lang="nb-NO" sz="2000" dirty="0"/>
              <a:t>Service og samferdsel</a:t>
            </a:r>
          </a:p>
          <a:p>
            <a:pPr>
              <a:defRPr/>
            </a:pPr>
            <a:r>
              <a:rPr lang="nb-NO" sz="2000" dirty="0"/>
              <a:t>Teknikk og industriell produksjon</a:t>
            </a:r>
            <a:endParaRPr lang="nb-NO" sz="2400" b="1" dirty="0"/>
          </a:p>
          <a:p>
            <a:pPr marL="0" indent="0">
              <a:buNone/>
              <a:defRPr/>
            </a:pPr>
            <a:endParaRPr lang="nb-NO" sz="2400" b="1" dirty="0"/>
          </a:p>
          <a:p>
            <a:pPr marL="0" indent="0">
              <a:buNone/>
              <a:defRPr/>
            </a:pPr>
            <a:endParaRPr lang="nb-NO" sz="2400" b="1" dirty="0"/>
          </a:p>
          <a:p>
            <a:pPr marL="0" indent="0">
              <a:buNone/>
              <a:defRPr/>
            </a:pPr>
            <a:endParaRPr lang="nb-NO" sz="2400" b="1" dirty="0"/>
          </a:p>
          <a:p>
            <a:pPr marL="0" indent="0">
              <a:buNone/>
              <a:defRPr/>
            </a:pPr>
            <a:endParaRPr lang="nb-NO" sz="2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2060848"/>
            <a:ext cx="4505064" cy="3003376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040216" y="1844824"/>
            <a:ext cx="6120680" cy="4680520"/>
          </a:xfrm>
          <a:prstGeom prst="rect">
            <a:avLst/>
          </a:prstGeom>
          <a:extLst/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nb-NO" sz="2400" b="1" dirty="0"/>
              <a:t>Studieforberedende</a:t>
            </a:r>
            <a:endParaRPr lang="nb-NO" sz="2000" dirty="0"/>
          </a:p>
          <a:p>
            <a:pPr>
              <a:defRPr/>
            </a:pPr>
            <a:r>
              <a:rPr lang="nb-NO" sz="2000" dirty="0"/>
              <a:t>Idrettsfag</a:t>
            </a:r>
          </a:p>
          <a:p>
            <a:pPr>
              <a:defRPr/>
            </a:pPr>
            <a:r>
              <a:rPr lang="nb-NO" sz="2000" dirty="0"/>
              <a:t>Kunst, design og arkitektur</a:t>
            </a:r>
            <a:endParaRPr lang="nb-NO" sz="1800" dirty="0"/>
          </a:p>
          <a:p>
            <a:pPr>
              <a:defRPr/>
            </a:pPr>
            <a:r>
              <a:rPr lang="nb-NO" sz="2000" dirty="0"/>
              <a:t>Medier og kommunikasjon</a:t>
            </a:r>
            <a:endParaRPr lang="nb-NO" sz="1800" dirty="0"/>
          </a:p>
          <a:p>
            <a:pPr>
              <a:defRPr/>
            </a:pPr>
            <a:r>
              <a:rPr lang="nb-NO" sz="2000" dirty="0"/>
              <a:t>Musikk, dans og drama</a:t>
            </a:r>
          </a:p>
          <a:p>
            <a:pPr>
              <a:defRPr/>
            </a:pPr>
            <a:r>
              <a:rPr lang="nb-NO" sz="2000" dirty="0"/>
              <a:t>Studiespesialisering</a:t>
            </a:r>
          </a:p>
          <a:p>
            <a:pPr marL="0" indent="0">
              <a:buFont typeface="Arial" pitchFamily="34" charset="0"/>
              <a:buNone/>
              <a:defRPr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32615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3392" y="476672"/>
            <a:ext cx="11041227" cy="1080120"/>
          </a:xfrm>
        </p:spPr>
        <p:txBody>
          <a:bodyPr/>
          <a:lstStyle/>
          <a:p>
            <a:pPr algn="l"/>
            <a:r>
              <a:rPr lang="nb-NO" dirty="0"/>
              <a:t>Søkning til videregående opplæring	</a:t>
            </a:r>
          </a:p>
        </p:txBody>
      </p:sp>
      <p:sp>
        <p:nvSpPr>
          <p:cNvPr id="1127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000" dirty="0"/>
              <a:t>Alle har rett til tre års videregående opplæring</a:t>
            </a:r>
          </a:p>
          <a:p>
            <a:r>
              <a:rPr lang="nb-NO" sz="3000" dirty="0"/>
              <a:t>Søknadsfristen er 1. mars for ordinært inntak</a:t>
            </a:r>
          </a:p>
          <a:p>
            <a:pPr lvl="1"/>
            <a:r>
              <a:rPr lang="nb-NO" sz="2600" dirty="0"/>
              <a:t>Rett til å komme inn på ett av tre prioriterte utdanningsprogram</a:t>
            </a:r>
          </a:p>
          <a:p>
            <a:pPr lvl="1"/>
            <a:r>
              <a:rPr lang="nb-NO" sz="2600" dirty="0"/>
              <a:t>Mulighet til å sette opp inntil 6 skoleønsker per utdanningsprogram</a:t>
            </a:r>
          </a:p>
          <a:p>
            <a:pPr lvl="1"/>
            <a:r>
              <a:rPr lang="nb-NO" sz="2600" dirty="0"/>
              <a:t>1 års utvidet rett ved omvalg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4452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4000" dirty="0"/>
              <a:t>Oppbygningen av videregående opplæring</a:t>
            </a:r>
          </a:p>
        </p:txBody>
      </p:sp>
      <p:pic>
        <p:nvPicPr>
          <p:cNvPr id="4" name="Picture 7" descr="Struktu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844825"/>
            <a:ext cx="8280400" cy="3946023"/>
          </a:xfrm>
          <a:prstGeom prst="rect">
            <a:avLst/>
          </a:prstGeom>
          <a:solidFill>
            <a:srgbClr val="D5E4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8832304" y="5589240"/>
            <a:ext cx="504056" cy="201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5155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47528" y="492493"/>
            <a:ext cx="7992888" cy="1080120"/>
          </a:xfrm>
        </p:spPr>
        <p:txBody>
          <a:bodyPr/>
          <a:lstStyle/>
          <a:p>
            <a:pPr algn="l"/>
            <a:r>
              <a:rPr lang="nb-NO" dirty="0"/>
              <a:t>Videregående opplæring gir:	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idx="1"/>
          </p:nvPr>
        </p:nvSpPr>
        <p:spPr>
          <a:xfrm>
            <a:off x="1847528" y="1578293"/>
            <a:ext cx="8484944" cy="432048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57150" indent="0">
              <a:buNone/>
            </a:pPr>
            <a:r>
              <a:rPr lang="nb-NO" sz="3800" b="1" dirty="0"/>
              <a:t>Yrkeskompetanse</a:t>
            </a:r>
          </a:p>
          <a:p>
            <a:r>
              <a:rPr lang="nb-NO" sz="3100" dirty="0"/>
              <a:t>Du blir ferdig utdannet til et yrke og kan søke arbeid etter videregående</a:t>
            </a:r>
          </a:p>
          <a:p>
            <a:r>
              <a:rPr lang="nb-NO" sz="3100" dirty="0"/>
              <a:t>Du kan ta videre utdanning som </a:t>
            </a:r>
            <a:r>
              <a:rPr lang="nb-NO" sz="3100" dirty="0">
                <a:solidFill>
                  <a:srgbClr val="000000"/>
                </a:solidFill>
                <a:latin typeface="Calibri" charset="0"/>
              </a:rPr>
              <a:t>Vg3 påbygging til generell studiekompetanse, </a:t>
            </a:r>
            <a:r>
              <a:rPr lang="nb-NO" sz="3100" dirty="0"/>
              <a:t>fagskole, mesterbrev og Y-veien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3800" b="1" dirty="0"/>
              <a:t>Studiekompetanse</a:t>
            </a:r>
          </a:p>
          <a:p>
            <a:r>
              <a:rPr lang="nb-NO" sz="3100" dirty="0"/>
              <a:t>Du kvalifiserer til universitet/høyskole</a:t>
            </a:r>
          </a:p>
          <a:p>
            <a:pPr>
              <a:defRPr/>
            </a:pPr>
            <a:r>
              <a:rPr lang="nb-NO" sz="3100" dirty="0"/>
              <a:t>Studier fra 1–6 år, normalt minst 3 år</a:t>
            </a:r>
          </a:p>
        </p:txBody>
      </p:sp>
    </p:spTree>
    <p:extLst>
      <p:ext uri="{BB962C8B-B14F-4D97-AF65-F5344CB8AC3E}">
        <p14:creationId xmlns:p14="http://schemas.microsoft.com/office/powerpoint/2010/main" val="1408245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53" y="1"/>
            <a:ext cx="2381294" cy="3571941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52" y="3302935"/>
            <a:ext cx="2386206" cy="35790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79" y="3503987"/>
            <a:ext cx="2431533" cy="36473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58" y="-10234"/>
            <a:ext cx="2379921" cy="357053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41" y="-34009"/>
            <a:ext cx="2453952" cy="3680928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65" y="3550062"/>
            <a:ext cx="2229511" cy="3344266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3862075" y="2910223"/>
            <a:ext cx="4387767" cy="132343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8000" dirty="0"/>
              <a:t>Yrkesfag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33" y="3550062"/>
            <a:ext cx="2369775" cy="355466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2366708" cy="355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68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553" y="548680"/>
            <a:ext cx="8075613" cy="1203920"/>
          </a:xfrm>
          <a:noFill/>
        </p:spPr>
        <p:txBody>
          <a:bodyPr/>
          <a:lstStyle/>
          <a:p>
            <a:pPr eaLnBrk="1" hangingPunct="1"/>
            <a:r>
              <a:rPr lang="nb-NO" altLang="nb-NO" dirty="0"/>
              <a:t>Fag- og timefordeling</a:t>
            </a:r>
            <a:br>
              <a:rPr lang="nb-NO" altLang="nb-NO" dirty="0"/>
            </a:br>
            <a:r>
              <a:rPr lang="nb-NO" altLang="nb-NO" sz="2400" dirty="0"/>
              <a:t>Yrkesfaglige utdanningsprogram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endParaRPr lang="nb-NO" altLang="nb-NO" dirty="0"/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400" dirty="0">
                <a:ea typeface="华文细黑" charset="-122"/>
              </a:rPr>
              <a:t>﻿                                      </a:t>
            </a:r>
            <a:br>
              <a:rPr lang="nb-NO" altLang="nb-NO" sz="1400" dirty="0">
                <a:ea typeface="华文细黑" charset="-122"/>
              </a:rPr>
            </a:br>
            <a:r>
              <a:rPr lang="nb-NO" altLang="nb-NO" sz="1400" dirty="0">
                <a:ea typeface="华文细黑" charset="-122"/>
              </a:rPr>
              <a:t>                             </a:t>
            </a:r>
            <a:r>
              <a:rPr lang="nb-NO" altLang="nb-NO" sz="1400" dirty="0"/>
              <a:t>Timetallene er oppgitt i 60-minutters enheter.</a:t>
            </a:r>
          </a:p>
        </p:txBody>
      </p:sp>
      <p:graphicFrame>
        <p:nvGraphicFramePr>
          <p:cNvPr id="238714" name="Group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523543"/>
              </p:ext>
            </p:extLst>
          </p:nvPr>
        </p:nvGraphicFramePr>
        <p:xfrm>
          <a:off x="2133600" y="1752600"/>
          <a:ext cx="8026400" cy="3832226"/>
        </p:xfrm>
        <a:graphic>
          <a:graphicData uri="http://schemas.openxmlformats.org/drawingml/2006/table">
            <a:tbl>
              <a:tblPr/>
              <a:tblGrid>
                <a:gridCol w="2006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9425"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Vg1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Vg2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Opplæring i bedrift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7838"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Fellesfag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336 årstimer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Fellesfag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252 årstimer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Normal arbeidstid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85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Felles programfag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477 årstimer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A51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Felles programfag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477 årstimer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A51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A51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7838"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A51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A51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A51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Yrkesfaglig fordypning </a:t>
                      </a:r>
                      <a:r>
                        <a:rPr kumimoji="0" lang="nb-NO" alt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253 årstimer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A51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+mn-cs"/>
                        </a:rPr>
                        <a:t>Yrkesfaglig fordypning </a:t>
                      </a:r>
                      <a:r>
                        <a:rPr kumimoji="0" lang="nb-NO" altLang="nb-NO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535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168 årstimer</a:t>
                      </a: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A51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A51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ts val="3000"/>
                        </a:lnSpc>
                        <a:spcBef>
                          <a:spcPts val="600"/>
                        </a:spcBef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ts val="3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Wingdings" pitchFamily="2" charset="2"/>
                        <a:defRPr>
                          <a:solidFill>
                            <a:srgbClr val="353535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altLang="nb-NO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353535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B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702698"/>
      </p:ext>
    </p:extLst>
  </p:cSld>
  <p:clrMapOvr>
    <a:masterClrMapping/>
  </p:clrMapOvr>
  <p:transition advTm="11820"/>
</p:sld>
</file>

<file path=ppt/theme/theme1.xml><?xml version="1.0" encoding="utf-8"?>
<a:theme xmlns:a="http://schemas.openxmlformats.org/drawingml/2006/main" name="ppmal_u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BB20CCF1D7304496B83D5E76E1C31C" ma:contentTypeVersion="2" ma:contentTypeDescription="Opprett et nytt dokument." ma:contentTypeScope="" ma:versionID="a1770c6657aaed1168541933965984fe">
  <xsd:schema xmlns:xsd="http://www.w3.org/2001/XMLSchema" xmlns:xs="http://www.w3.org/2001/XMLSchema" xmlns:p="http://schemas.microsoft.com/office/2006/metadata/properties" xmlns:ns2="878f11ff-eb23-4982-92fe-ee201035dd8d" targetNamespace="http://schemas.microsoft.com/office/2006/metadata/properties" ma:root="true" ma:fieldsID="e6551f14a0469f5b1563e5aec4bffeba" ns2:_="">
    <xsd:import namespace="878f11ff-eb23-4982-92fe-ee201035dd8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f11ff-eb23-4982-92fe-ee201035dd8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AF24C1-9F44-4C6E-ABB5-14CF946BBA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004802-A104-4BCD-82F0-48DBCA17603E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878f11ff-eb23-4982-92fe-ee201035dd8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AEC6948-59FC-4109-BA41-54529E8F33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8f11ff-eb23-4982-92fe-ee201035dd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ppmal_ude</Template>
  <TotalTime>2849</TotalTime>
  <Words>1147</Words>
  <Application>Microsoft Office PowerPoint</Application>
  <PresentationFormat>Widescreen</PresentationFormat>
  <Paragraphs>398</Paragraphs>
  <Slides>38</Slides>
  <Notes>34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38</vt:i4>
      </vt:variant>
    </vt:vector>
  </HeadingPairs>
  <TitlesOfParts>
    <vt:vector size="49" baseType="lpstr">
      <vt:lpstr>MS PGothic</vt:lpstr>
      <vt:lpstr>MS PGothic</vt:lpstr>
      <vt:lpstr>AG Book Rounded</vt:lpstr>
      <vt:lpstr>Arial</vt:lpstr>
      <vt:lpstr>Calibri</vt:lpstr>
      <vt:lpstr>Franklin Gothic Book</vt:lpstr>
      <vt:lpstr>华文细黑</vt:lpstr>
      <vt:lpstr>Tahoma</vt:lpstr>
      <vt:lpstr>Times</vt:lpstr>
      <vt:lpstr>Times New Roman</vt:lpstr>
      <vt:lpstr>ppmal_ude</vt:lpstr>
      <vt:lpstr>Velkommen til informasjonsmøte!</vt:lpstr>
      <vt:lpstr>Osloskolen – tilbud for alle</vt:lpstr>
      <vt:lpstr>23 videregående skoler</vt:lpstr>
      <vt:lpstr>13 utdanningsprogram </vt:lpstr>
      <vt:lpstr>Søkning til videregående opplæring </vt:lpstr>
      <vt:lpstr>Oppbygningen av videregående opplæring</vt:lpstr>
      <vt:lpstr>Videregående opplæring gir: </vt:lpstr>
      <vt:lpstr>PowerPoint-presentasjon</vt:lpstr>
      <vt:lpstr>Fag- og timefordeling Yrkesfaglige utdanningsprogram</vt:lpstr>
      <vt:lpstr>Eksempel på et yrkesfaglig utdanningsprogram</vt:lpstr>
      <vt:lpstr>Bygg- og anleggsteknikk</vt:lpstr>
      <vt:lpstr>Design og håndverk / medieproduksjon</vt:lpstr>
      <vt:lpstr>Elektrofag </vt:lpstr>
      <vt:lpstr>Helse- og oppvekstfag  </vt:lpstr>
      <vt:lpstr>Naturbruk </vt:lpstr>
      <vt:lpstr>Restaurant- og matfag </vt:lpstr>
      <vt:lpstr>Service og samferdsel </vt:lpstr>
      <vt:lpstr>Teknikk og industriell produksjon</vt:lpstr>
      <vt:lpstr>"Ja takk, begge deler!"</vt:lpstr>
      <vt:lpstr>Lærling </vt:lpstr>
      <vt:lpstr>Studieforberedende  utdanningsprogram</vt:lpstr>
      <vt:lpstr>Studiekompetanse = generell studiekompetanse</vt:lpstr>
      <vt:lpstr>Studier med spesielle opptakskrav </vt:lpstr>
      <vt:lpstr>Studieforberedende utdanningsprogram</vt:lpstr>
      <vt:lpstr>Studiespesialisering med realfag og språk, samfunnsfag, økonomi</vt:lpstr>
      <vt:lpstr>Studiespesialisering –  programområder Vg2 og Vg3</vt:lpstr>
      <vt:lpstr>2-årig studiespesialisering - Hersleb vgs </vt:lpstr>
      <vt:lpstr>International Baccaleureate - IB</vt:lpstr>
      <vt:lpstr>Idrettsfag</vt:lpstr>
      <vt:lpstr>Kunst, design og arkitektur</vt:lpstr>
      <vt:lpstr>Medier og kommunikasjon</vt:lpstr>
      <vt:lpstr>Musikk, dans og drama</vt:lpstr>
      <vt:lpstr>Valle Hovin videregående skole</vt:lpstr>
      <vt:lpstr>Oppsummering</vt:lpstr>
      <vt:lpstr>Tips til foreldre/foresatte</vt:lpstr>
      <vt:lpstr>PowerPoint-presentasjon</vt:lpstr>
      <vt:lpstr>Mer informasjon</vt:lpstr>
      <vt:lpstr>PowerPoint-presentasjon</vt:lpstr>
    </vt:vector>
  </TitlesOfParts>
  <Company>Utdanningsetaten i Oslo kommune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Lars Lindland</dc:creator>
  <cp:lastModifiedBy>Øyvor Skofteland</cp:lastModifiedBy>
  <cp:revision>330</cp:revision>
  <cp:lastPrinted>2016-08-29T13:38:35Z</cp:lastPrinted>
  <dcterms:created xsi:type="dcterms:W3CDTF">2014-06-06T07:19:12Z</dcterms:created>
  <dcterms:modified xsi:type="dcterms:W3CDTF">2016-09-08T08:41:09Z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0x0101002FBB20CCF1D7304496B83D5E76E1C31C</vt:lpwstr>
  </property>
</Properties>
</file>